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62" r:id="rId4"/>
    <p:sldId id="263" r:id="rId5"/>
    <p:sldId id="258" r:id="rId6"/>
    <p:sldId id="259" r:id="rId7"/>
    <p:sldId id="264" r:id="rId8"/>
    <p:sldId id="260"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4"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36635C22-1C33-4CBE-B3D1-0AE5F899F54C}" type="datetimeFigureOut">
              <a:rPr lang="fi-FI" smtClean="0"/>
              <a:t>23.9.2022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BBD54A02-2DD0-4DB6-B815-06214107DAA7}" type="slidenum">
              <a:rPr lang="fi-FI" smtClean="0"/>
              <a:t>‹#›</a:t>
            </a:fld>
            <a:endParaRPr lang="fi-FI"/>
          </a:p>
        </p:txBody>
      </p:sp>
    </p:spTree>
    <p:extLst>
      <p:ext uri="{BB962C8B-B14F-4D97-AF65-F5344CB8AC3E}">
        <p14:creationId xmlns:p14="http://schemas.microsoft.com/office/powerpoint/2010/main" val="3987250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Vertical Text Placeholder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36635C22-1C33-4CBE-B3D1-0AE5F899F54C}" type="datetimeFigureOut">
              <a:rPr lang="fi-FI" smtClean="0"/>
              <a:t>23.9.2022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BBD54A02-2DD0-4DB6-B815-06214107DAA7}" type="slidenum">
              <a:rPr lang="fi-FI" smtClean="0"/>
              <a:t>‹#›</a:t>
            </a:fld>
            <a:endParaRPr lang="fi-FI"/>
          </a:p>
        </p:txBody>
      </p:sp>
    </p:spTree>
    <p:extLst>
      <p:ext uri="{BB962C8B-B14F-4D97-AF65-F5344CB8AC3E}">
        <p14:creationId xmlns:p14="http://schemas.microsoft.com/office/powerpoint/2010/main" val="3536006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i-FI"/>
              <a:t>Muokkaa ots. perustyyl. napsautt.</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36635C22-1C33-4CBE-B3D1-0AE5F899F54C}" type="datetimeFigureOut">
              <a:rPr lang="fi-FI" smtClean="0"/>
              <a:t>23.9.2022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BBD54A02-2DD0-4DB6-B815-06214107DAA7}" type="slidenum">
              <a:rPr lang="fi-FI" smtClean="0"/>
              <a:t>‹#›</a:t>
            </a:fld>
            <a:endParaRPr lang="fi-FI"/>
          </a:p>
        </p:txBody>
      </p:sp>
    </p:spTree>
    <p:extLst>
      <p:ext uri="{BB962C8B-B14F-4D97-AF65-F5344CB8AC3E}">
        <p14:creationId xmlns:p14="http://schemas.microsoft.com/office/powerpoint/2010/main" val="572830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36635C22-1C33-4CBE-B3D1-0AE5F899F54C}" type="datetimeFigureOut">
              <a:rPr lang="fi-FI" smtClean="0"/>
              <a:t>23.9.2022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BBD54A02-2DD0-4DB6-B815-06214107DAA7}" type="slidenum">
              <a:rPr lang="fi-FI" smtClean="0"/>
              <a:t>‹#›</a:t>
            </a:fld>
            <a:endParaRPr lang="fi-FI"/>
          </a:p>
        </p:txBody>
      </p:sp>
    </p:spTree>
    <p:extLst>
      <p:ext uri="{BB962C8B-B14F-4D97-AF65-F5344CB8AC3E}">
        <p14:creationId xmlns:p14="http://schemas.microsoft.com/office/powerpoint/2010/main" val="3595781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i-FI"/>
              <a:t>Muokkaa ots. perustyyl. napsautt.</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36635C22-1C33-4CBE-B3D1-0AE5F899F54C}" type="datetimeFigureOut">
              <a:rPr lang="fi-FI" smtClean="0"/>
              <a:t>23.9.2022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BBD54A02-2DD0-4DB6-B815-06214107DAA7}" type="slidenum">
              <a:rPr lang="fi-FI" smtClean="0"/>
              <a:t>‹#›</a:t>
            </a:fld>
            <a:endParaRPr lang="fi-FI"/>
          </a:p>
        </p:txBody>
      </p:sp>
    </p:spTree>
    <p:extLst>
      <p:ext uri="{BB962C8B-B14F-4D97-AF65-F5344CB8AC3E}">
        <p14:creationId xmlns:p14="http://schemas.microsoft.com/office/powerpoint/2010/main" val="3881932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36635C22-1C33-4CBE-B3D1-0AE5F899F54C}" type="datetimeFigureOut">
              <a:rPr lang="fi-FI" smtClean="0"/>
              <a:t>23.9.2022</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BBD54A02-2DD0-4DB6-B815-06214107DAA7}" type="slidenum">
              <a:rPr lang="fi-FI" smtClean="0"/>
              <a:t>‹#›</a:t>
            </a:fld>
            <a:endParaRPr lang="fi-FI"/>
          </a:p>
        </p:txBody>
      </p:sp>
    </p:spTree>
    <p:extLst>
      <p:ext uri="{BB962C8B-B14F-4D97-AF65-F5344CB8AC3E}">
        <p14:creationId xmlns:p14="http://schemas.microsoft.com/office/powerpoint/2010/main" val="3981702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i-FI"/>
              <a:t>Muokkaa ots. perustyyl. napsautt.</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36635C22-1C33-4CBE-B3D1-0AE5F899F54C}" type="datetimeFigureOut">
              <a:rPr lang="fi-FI" smtClean="0"/>
              <a:t>23.9.2022</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BBD54A02-2DD0-4DB6-B815-06214107DAA7}" type="slidenum">
              <a:rPr lang="fi-FI" smtClean="0"/>
              <a:t>‹#›</a:t>
            </a:fld>
            <a:endParaRPr lang="fi-FI"/>
          </a:p>
        </p:txBody>
      </p:sp>
    </p:spTree>
    <p:extLst>
      <p:ext uri="{BB962C8B-B14F-4D97-AF65-F5344CB8AC3E}">
        <p14:creationId xmlns:p14="http://schemas.microsoft.com/office/powerpoint/2010/main" val="856160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Date Placeholder 2"/>
          <p:cNvSpPr>
            <a:spLocks noGrp="1"/>
          </p:cNvSpPr>
          <p:nvPr>
            <p:ph type="dt" sz="half" idx="10"/>
          </p:nvPr>
        </p:nvSpPr>
        <p:spPr/>
        <p:txBody>
          <a:bodyPr/>
          <a:lstStyle/>
          <a:p>
            <a:fld id="{36635C22-1C33-4CBE-B3D1-0AE5F899F54C}" type="datetimeFigureOut">
              <a:rPr lang="fi-FI" smtClean="0"/>
              <a:t>23.9.2022</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BBD54A02-2DD0-4DB6-B815-06214107DAA7}" type="slidenum">
              <a:rPr lang="fi-FI" smtClean="0"/>
              <a:t>‹#›</a:t>
            </a:fld>
            <a:endParaRPr lang="fi-FI"/>
          </a:p>
        </p:txBody>
      </p:sp>
    </p:spTree>
    <p:extLst>
      <p:ext uri="{BB962C8B-B14F-4D97-AF65-F5344CB8AC3E}">
        <p14:creationId xmlns:p14="http://schemas.microsoft.com/office/powerpoint/2010/main" val="1941889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635C22-1C33-4CBE-B3D1-0AE5F899F54C}" type="datetimeFigureOut">
              <a:rPr lang="fi-FI" smtClean="0"/>
              <a:t>23.9.2022</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BBD54A02-2DD0-4DB6-B815-06214107DAA7}" type="slidenum">
              <a:rPr lang="fi-FI" smtClean="0"/>
              <a:t>‹#›</a:t>
            </a:fld>
            <a:endParaRPr lang="fi-FI"/>
          </a:p>
        </p:txBody>
      </p:sp>
    </p:spTree>
    <p:extLst>
      <p:ext uri="{BB962C8B-B14F-4D97-AF65-F5344CB8AC3E}">
        <p14:creationId xmlns:p14="http://schemas.microsoft.com/office/powerpoint/2010/main" val="469316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i-FI"/>
              <a:t>Muokkaa ots. perustyyl. napsautt.</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36635C22-1C33-4CBE-B3D1-0AE5F899F54C}" type="datetimeFigureOut">
              <a:rPr lang="fi-FI" smtClean="0"/>
              <a:t>23.9.2022</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BBD54A02-2DD0-4DB6-B815-06214107DAA7}" type="slidenum">
              <a:rPr lang="fi-FI" smtClean="0"/>
              <a:t>‹#›</a:t>
            </a:fld>
            <a:endParaRPr lang="fi-FI"/>
          </a:p>
        </p:txBody>
      </p:sp>
    </p:spTree>
    <p:extLst>
      <p:ext uri="{BB962C8B-B14F-4D97-AF65-F5344CB8AC3E}">
        <p14:creationId xmlns:p14="http://schemas.microsoft.com/office/powerpoint/2010/main" val="149360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i-FI"/>
              <a:t>Muokkaa ots. perustyyl. napsautt.</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36635C22-1C33-4CBE-B3D1-0AE5F899F54C}" type="datetimeFigureOut">
              <a:rPr lang="fi-FI" smtClean="0"/>
              <a:t>23.9.2022</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BBD54A02-2DD0-4DB6-B815-06214107DAA7}" type="slidenum">
              <a:rPr lang="fi-FI" smtClean="0"/>
              <a:t>‹#›</a:t>
            </a:fld>
            <a:endParaRPr lang="fi-FI"/>
          </a:p>
        </p:txBody>
      </p:sp>
    </p:spTree>
    <p:extLst>
      <p:ext uri="{BB962C8B-B14F-4D97-AF65-F5344CB8AC3E}">
        <p14:creationId xmlns:p14="http://schemas.microsoft.com/office/powerpoint/2010/main" val="2638947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635C22-1C33-4CBE-B3D1-0AE5F899F54C}" type="datetimeFigureOut">
              <a:rPr lang="fi-FI" smtClean="0"/>
              <a:t>23.9.2022</a:t>
            </a:fld>
            <a:endParaRPr lang="fi-F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D54A02-2DD0-4DB6-B815-06214107DAA7}" type="slidenum">
              <a:rPr lang="fi-FI" smtClean="0"/>
              <a:t>‹#›</a:t>
            </a:fld>
            <a:endParaRPr lang="fi-FI"/>
          </a:p>
        </p:txBody>
      </p:sp>
    </p:spTree>
    <p:extLst>
      <p:ext uri="{BB962C8B-B14F-4D97-AF65-F5344CB8AC3E}">
        <p14:creationId xmlns:p14="http://schemas.microsoft.com/office/powerpoint/2010/main" val="31535039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E5C53A53-0857-6496-1C68-CAE392ADE0EF}"/>
              </a:ext>
            </a:extLst>
          </p:cNvPr>
          <p:cNvSpPr>
            <a:spLocks noGrp="1"/>
          </p:cNvSpPr>
          <p:nvPr>
            <p:ph type="ctrTitle"/>
          </p:nvPr>
        </p:nvSpPr>
        <p:spPr>
          <a:xfrm>
            <a:off x="1524000" y="1376363"/>
            <a:ext cx="9144000" cy="2521594"/>
          </a:xfrm>
        </p:spPr>
        <p:txBody>
          <a:bodyPr>
            <a:normAutofit/>
          </a:bodyPr>
          <a:lstStyle/>
          <a:p>
            <a:r>
              <a:rPr lang="fi-FI" sz="7000"/>
              <a:t>Reisjärven vesienkunnostus</a:t>
            </a:r>
          </a:p>
        </p:txBody>
      </p:sp>
      <p:sp>
        <p:nvSpPr>
          <p:cNvPr id="3" name="Alaotsikko 2">
            <a:extLst>
              <a:ext uri="{FF2B5EF4-FFF2-40B4-BE49-F238E27FC236}">
                <a16:creationId xmlns:a16="http://schemas.microsoft.com/office/drawing/2014/main" id="{2F44F149-C89A-F42A-7E56-D44B20D3DB4A}"/>
              </a:ext>
            </a:extLst>
          </p:cNvPr>
          <p:cNvSpPr>
            <a:spLocks noGrp="1"/>
          </p:cNvSpPr>
          <p:nvPr>
            <p:ph type="subTitle" idx="1"/>
          </p:nvPr>
        </p:nvSpPr>
        <p:spPr>
          <a:xfrm>
            <a:off x="1524000" y="4617728"/>
            <a:ext cx="9144000" cy="944339"/>
          </a:xfrm>
        </p:spPr>
        <p:txBody>
          <a:bodyPr>
            <a:normAutofit/>
          </a:bodyPr>
          <a:lstStyle/>
          <a:p>
            <a:r>
              <a:rPr lang="fi-FI"/>
              <a:t>Meneillään olevat ja tulevat toimenpiteet</a:t>
            </a:r>
          </a:p>
        </p:txBody>
      </p:sp>
      <p:cxnSp>
        <p:nvCxnSpPr>
          <p:cNvPr id="14" name="Straight Connector 13">
            <a:extLst>
              <a:ext uri="{FF2B5EF4-FFF2-40B4-BE49-F238E27FC236}">
                <a16:creationId xmlns:a16="http://schemas.microsoft.com/office/drawing/2014/main" id="{AFA75EE9-0DE4-4982-A870-290AD61EAA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4479276"/>
            <a:ext cx="5486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902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6862C27-DE9C-2837-1328-ADE18B27EFDC}"/>
              </a:ext>
            </a:extLst>
          </p:cNvPr>
          <p:cNvSpPr>
            <a:spLocks noGrp="1"/>
          </p:cNvSpPr>
          <p:nvPr>
            <p:ph type="title"/>
          </p:nvPr>
        </p:nvSpPr>
        <p:spPr>
          <a:xfrm>
            <a:off x="640080" y="325369"/>
            <a:ext cx="4368602" cy="1956841"/>
          </a:xfrm>
        </p:spPr>
        <p:txBody>
          <a:bodyPr anchor="b">
            <a:normAutofit/>
          </a:bodyPr>
          <a:lstStyle/>
          <a:p>
            <a:r>
              <a:rPr lang="fi-FI" sz="4200" dirty="0"/>
              <a:t>Reisjärven vesistön kehityshanke</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B279DC82-A4E6-2BCC-9BD9-8D7778E43948}"/>
              </a:ext>
            </a:extLst>
          </p:cNvPr>
          <p:cNvSpPr>
            <a:spLocks noGrp="1"/>
          </p:cNvSpPr>
          <p:nvPr>
            <p:ph idx="1"/>
          </p:nvPr>
        </p:nvSpPr>
        <p:spPr>
          <a:xfrm>
            <a:off x="640080" y="2872899"/>
            <a:ext cx="4243589" cy="3320668"/>
          </a:xfrm>
        </p:spPr>
        <p:txBody>
          <a:bodyPr>
            <a:normAutofit/>
          </a:bodyPr>
          <a:lstStyle/>
          <a:p>
            <a:r>
              <a:rPr lang="fi-FI" sz="1700" dirty="0"/>
              <a:t>Vajaan vuoden mittainen hanke, joka päättyy tämän vuoden marraskuussa.</a:t>
            </a:r>
          </a:p>
          <a:p>
            <a:r>
              <a:rPr lang="fi-FI" sz="1700" dirty="0"/>
              <a:t>Pääasiassa suunnitteluhanke.</a:t>
            </a:r>
          </a:p>
          <a:p>
            <a:r>
              <a:rPr lang="fi-FI" sz="1700" dirty="0"/>
              <a:t>Toimenpiteinä tehty:</a:t>
            </a:r>
          </a:p>
          <a:p>
            <a:pPr lvl="1"/>
            <a:r>
              <a:rPr lang="fi-FI" sz="1700" dirty="0"/>
              <a:t>rakennettu yksi maatalouskosteikko</a:t>
            </a:r>
          </a:p>
          <a:p>
            <a:pPr lvl="1"/>
            <a:r>
              <a:rPr lang="fi-FI" sz="1700" dirty="0"/>
              <a:t>tehty vesikasvien niittoja viidellä järvellä</a:t>
            </a:r>
          </a:p>
          <a:p>
            <a:pPr lvl="1"/>
            <a:r>
              <a:rPr lang="fi-FI" sz="1700" dirty="0"/>
              <a:t>Otetaan vesinäytteitä</a:t>
            </a:r>
          </a:p>
          <a:p>
            <a:pPr lvl="1"/>
            <a:r>
              <a:rPr lang="fi-FI" sz="1700" dirty="0"/>
              <a:t>Marraskuulla suoritetaan vielä hoitokalastusta.</a:t>
            </a:r>
          </a:p>
          <a:p>
            <a:endParaRPr lang="fi-FI" sz="1700" dirty="0"/>
          </a:p>
        </p:txBody>
      </p:sp>
      <p:pic>
        <p:nvPicPr>
          <p:cNvPr id="5" name="Kuva 4">
            <a:extLst>
              <a:ext uri="{FF2B5EF4-FFF2-40B4-BE49-F238E27FC236}">
                <a16:creationId xmlns:a16="http://schemas.microsoft.com/office/drawing/2014/main" id="{4F471214-8C3B-1123-4323-3737D78582EB}"/>
              </a:ext>
            </a:extLst>
          </p:cNvPr>
          <p:cNvPicPr>
            <a:picLocks noChangeAspect="1"/>
          </p:cNvPicPr>
          <p:nvPr/>
        </p:nvPicPr>
        <p:blipFill rotWithShape="1">
          <a:blip r:embed="rId2">
            <a:extLst>
              <a:ext uri="{28A0092B-C50C-407E-A947-70E740481C1C}">
                <a14:useLocalDpi xmlns:a14="http://schemas.microsoft.com/office/drawing/2010/main" val="0"/>
              </a:ext>
            </a:extLst>
          </a:blip>
          <a:srcRect l="13646" r="1940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4097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3067F998-E4C3-673C-F2F4-4235C0FF5FB0}"/>
              </a:ext>
            </a:extLst>
          </p:cNvPr>
          <p:cNvSpPr>
            <a:spLocks noGrp="1"/>
          </p:cNvSpPr>
          <p:nvPr>
            <p:ph idx="1"/>
          </p:nvPr>
        </p:nvSpPr>
        <p:spPr>
          <a:xfrm>
            <a:off x="838200" y="1929384"/>
            <a:ext cx="10515600" cy="4251960"/>
          </a:xfrm>
        </p:spPr>
        <p:txBody>
          <a:bodyPr>
            <a:normAutofit/>
          </a:bodyPr>
          <a:lstStyle/>
          <a:p>
            <a:r>
              <a:rPr lang="fi-FI" sz="2200"/>
              <a:t>Suunnittelun puitteissa on tehty maastomittauksia potentiaalisille kunnostuskohteille, joille on saatu alustavat maanomistajien luvat toteutuksiin.</a:t>
            </a:r>
          </a:p>
          <a:p>
            <a:r>
              <a:rPr lang="fi-FI" sz="2200"/>
              <a:t>Maastomittauksia saatiin tehtyä yhteensä kymmenelle kohteelle</a:t>
            </a:r>
          </a:p>
          <a:p>
            <a:pPr lvl="1"/>
            <a:r>
              <a:rPr lang="fi-FI" sz="2200"/>
              <a:t>Kaksi laskeutusallasta, yksi tulvatasanne, kaksi ruoppausaluetta, neljä kosteikkopaikkaa ja yksi pohjakynnystämällä kunnostettava uoma.</a:t>
            </a:r>
          </a:p>
        </p:txBody>
      </p:sp>
    </p:spTree>
    <p:extLst>
      <p:ext uri="{BB962C8B-B14F-4D97-AF65-F5344CB8AC3E}">
        <p14:creationId xmlns:p14="http://schemas.microsoft.com/office/powerpoint/2010/main" val="2828534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Kuva 7">
            <a:extLst>
              <a:ext uri="{FF2B5EF4-FFF2-40B4-BE49-F238E27FC236}">
                <a16:creationId xmlns:a16="http://schemas.microsoft.com/office/drawing/2014/main" id="{AADB74A4-0BC8-77EF-0541-74EEC1C10073}"/>
              </a:ext>
            </a:extLst>
          </p:cNvPr>
          <p:cNvPicPr>
            <a:picLocks noChangeAspect="1"/>
          </p:cNvPicPr>
          <p:nvPr/>
        </p:nvPicPr>
        <p:blipFill rotWithShape="1">
          <a:blip r:embed="rId2">
            <a:extLst>
              <a:ext uri="{28A0092B-C50C-407E-A947-70E740481C1C}">
                <a14:useLocalDpi xmlns:a14="http://schemas.microsoft.com/office/drawing/2010/main" val="0"/>
              </a:ext>
            </a:extLst>
          </a:blip>
          <a:srcRect l="9273" r="27044" b="1"/>
          <a:stretch/>
        </p:blipFill>
        <p:spPr>
          <a:xfrm>
            <a:off x="-4642" y="10"/>
            <a:ext cx="3006061" cy="3339639"/>
          </a:xfrm>
          <a:prstGeom prst="rect">
            <a:avLst/>
          </a:prstGeom>
        </p:spPr>
      </p:pic>
      <p:pic>
        <p:nvPicPr>
          <p:cNvPr id="10" name="Kuva 9" descr="Kuva, joka sisältää kohteen kasvi&#10;&#10;Kuvaus luotu automaattisesti">
            <a:extLst>
              <a:ext uri="{FF2B5EF4-FFF2-40B4-BE49-F238E27FC236}">
                <a16:creationId xmlns:a16="http://schemas.microsoft.com/office/drawing/2014/main" id="{F8B14DE9-EF2F-C1FC-0F2A-26DE74EE3997}"/>
              </a:ext>
            </a:extLst>
          </p:cNvPr>
          <p:cNvPicPr>
            <a:picLocks noChangeAspect="1"/>
          </p:cNvPicPr>
          <p:nvPr/>
        </p:nvPicPr>
        <p:blipFill rotWithShape="1">
          <a:blip r:embed="rId3">
            <a:extLst>
              <a:ext uri="{28A0092B-C50C-407E-A947-70E740481C1C}">
                <a14:useLocalDpi xmlns:a14="http://schemas.microsoft.com/office/drawing/2010/main" val="0"/>
              </a:ext>
            </a:extLst>
          </a:blip>
          <a:srcRect l="8552" r="24274" b="-1"/>
          <a:stretch/>
        </p:blipFill>
        <p:spPr>
          <a:xfrm>
            <a:off x="3198068" y="10"/>
            <a:ext cx="2991088" cy="3339639"/>
          </a:xfrm>
          <a:prstGeom prst="rect">
            <a:avLst/>
          </a:prstGeom>
        </p:spPr>
      </p:pic>
      <p:pic>
        <p:nvPicPr>
          <p:cNvPr id="35" name="Kuva 34" descr="Kuva, joka sisältää kohteen ruoho, puu, joki, ulko&#10;&#10;Kuvaus luotu automaattisesti">
            <a:extLst>
              <a:ext uri="{FF2B5EF4-FFF2-40B4-BE49-F238E27FC236}">
                <a16:creationId xmlns:a16="http://schemas.microsoft.com/office/drawing/2014/main" id="{1F18665F-3FE3-E796-B67E-ECA418A34927}"/>
              </a:ext>
            </a:extLst>
          </p:cNvPr>
          <p:cNvPicPr>
            <a:picLocks noChangeAspect="1"/>
          </p:cNvPicPr>
          <p:nvPr/>
        </p:nvPicPr>
        <p:blipFill rotWithShape="1">
          <a:blip r:embed="rId4">
            <a:extLst>
              <a:ext uri="{28A0092B-C50C-407E-A947-70E740481C1C}">
                <a14:useLocalDpi xmlns:a14="http://schemas.microsoft.com/office/drawing/2010/main" val="0"/>
              </a:ext>
            </a:extLst>
          </a:blip>
          <a:srcRect t="19161" r="1" b="1"/>
          <a:stretch/>
        </p:blipFill>
        <p:spPr>
          <a:xfrm>
            <a:off x="-2" y="3518351"/>
            <a:ext cx="6189158" cy="3339649"/>
          </a:xfrm>
          <a:prstGeom prst="rect">
            <a:avLst/>
          </a:prstGeom>
        </p:spPr>
      </p:pic>
      <p:sp>
        <p:nvSpPr>
          <p:cNvPr id="3" name="Sisällön paikkamerkki 2">
            <a:extLst>
              <a:ext uri="{FF2B5EF4-FFF2-40B4-BE49-F238E27FC236}">
                <a16:creationId xmlns:a16="http://schemas.microsoft.com/office/drawing/2014/main" id="{C92CA027-0C2F-F419-A351-4B67D14A4B50}"/>
              </a:ext>
            </a:extLst>
          </p:cNvPr>
          <p:cNvSpPr>
            <a:spLocks noGrp="1"/>
          </p:cNvSpPr>
          <p:nvPr>
            <p:ph idx="1"/>
          </p:nvPr>
        </p:nvSpPr>
        <p:spPr>
          <a:xfrm>
            <a:off x="6600265" y="142875"/>
            <a:ext cx="4753534" cy="6572250"/>
          </a:xfrm>
        </p:spPr>
        <p:txBody>
          <a:bodyPr>
            <a:normAutofit/>
          </a:bodyPr>
          <a:lstStyle/>
          <a:p>
            <a:r>
              <a:rPr lang="fi-FI" sz="2400" dirty="0"/>
              <a:t>Toimenpidesuunnitelmia valmistuu hankkeessa:</a:t>
            </a:r>
          </a:p>
          <a:p>
            <a:endParaRPr lang="fi-FI" sz="2000" dirty="0"/>
          </a:p>
          <a:p>
            <a:pPr lvl="1"/>
            <a:r>
              <a:rPr lang="fi-FI" sz="2000" dirty="0"/>
              <a:t>Kahdelle </a:t>
            </a:r>
            <a:r>
              <a:rPr lang="fi-FI" sz="2000" dirty="0" err="1"/>
              <a:t>laskeutusaltaalle</a:t>
            </a:r>
            <a:endParaRPr lang="fi-FI" sz="2000" dirty="0"/>
          </a:p>
          <a:p>
            <a:pPr lvl="1"/>
            <a:r>
              <a:rPr lang="fi-FI" sz="2000" dirty="0"/>
              <a:t>Kahdelle maatalouskosteikolle</a:t>
            </a:r>
          </a:p>
          <a:p>
            <a:pPr lvl="1"/>
            <a:r>
              <a:rPr lang="fi-FI" sz="2000" dirty="0"/>
              <a:t>Yhdelle </a:t>
            </a:r>
            <a:r>
              <a:rPr lang="fi-FI" sz="2000" dirty="0" err="1"/>
              <a:t>pohjakynnystyksillä</a:t>
            </a:r>
            <a:r>
              <a:rPr lang="fi-FI" sz="2000" dirty="0"/>
              <a:t> kunnostettavalle uomalle</a:t>
            </a:r>
          </a:p>
          <a:p>
            <a:pPr lvl="1"/>
            <a:r>
              <a:rPr lang="fi-FI" sz="2000" dirty="0"/>
              <a:t>Kahdelle ruoppausalueelle sisältäen tarvittavat syvyys ja kasvillisuuskartoitukset</a:t>
            </a:r>
          </a:p>
          <a:p>
            <a:pPr lvl="1"/>
            <a:r>
              <a:rPr lang="fi-FI" sz="2000" dirty="0"/>
              <a:t>Lisäksi on laadittu hoitosuunnitelmia valmistuneille kohteille</a:t>
            </a:r>
          </a:p>
          <a:p>
            <a:pPr lvl="1"/>
            <a:r>
              <a:rPr lang="fi-FI" sz="2000" dirty="0"/>
              <a:t>Niittosuunnitelmaa on täsmennetty, jotta työt saadaan jatkossa koordinoitua helpommin</a:t>
            </a:r>
          </a:p>
          <a:p>
            <a:pPr lvl="1"/>
            <a:r>
              <a:rPr lang="fi-FI" sz="2000" dirty="0"/>
              <a:t>Suoritettu myös </a:t>
            </a:r>
            <a:r>
              <a:rPr lang="fi-FI" sz="2000" dirty="0" err="1"/>
              <a:t>dronekuvauksia</a:t>
            </a:r>
            <a:r>
              <a:rPr lang="fi-FI" sz="2000" dirty="0"/>
              <a:t> ja kasvillisuuskartoituksia suunnitelmien liitteiksi ja jatkoseurantaa varten</a:t>
            </a:r>
          </a:p>
          <a:p>
            <a:endParaRPr lang="fi-FI" sz="1600" dirty="0"/>
          </a:p>
        </p:txBody>
      </p:sp>
    </p:spTree>
    <p:extLst>
      <p:ext uri="{BB962C8B-B14F-4D97-AF65-F5344CB8AC3E}">
        <p14:creationId xmlns:p14="http://schemas.microsoft.com/office/powerpoint/2010/main" val="1652438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4241DC9F-C681-6CAA-8C76-E3880E6CA117}"/>
              </a:ext>
            </a:extLst>
          </p:cNvPr>
          <p:cNvSpPr>
            <a:spLocks noGrp="1"/>
          </p:cNvSpPr>
          <p:nvPr>
            <p:ph type="title"/>
          </p:nvPr>
        </p:nvSpPr>
        <p:spPr>
          <a:xfrm>
            <a:off x="356134" y="220063"/>
            <a:ext cx="10905066" cy="1135737"/>
          </a:xfrm>
        </p:spPr>
        <p:txBody>
          <a:bodyPr>
            <a:normAutofit/>
          </a:bodyPr>
          <a:lstStyle/>
          <a:p>
            <a:r>
              <a:rPr lang="fi-FI" sz="3600" dirty="0" err="1"/>
              <a:t>Kalajan</a:t>
            </a:r>
            <a:r>
              <a:rPr lang="fi-FI" sz="3600" dirty="0"/>
              <a:t> tulvasuojeluhanke</a:t>
            </a:r>
          </a:p>
        </p:txBody>
      </p:sp>
      <p:sp>
        <p:nvSpPr>
          <p:cNvPr id="3" name="Sisällön paikkamerkki 2">
            <a:extLst>
              <a:ext uri="{FF2B5EF4-FFF2-40B4-BE49-F238E27FC236}">
                <a16:creationId xmlns:a16="http://schemas.microsoft.com/office/drawing/2014/main" id="{3C02E0F6-1297-9431-4309-6FC07D90A42F}"/>
              </a:ext>
            </a:extLst>
          </p:cNvPr>
          <p:cNvSpPr>
            <a:spLocks noGrp="1"/>
          </p:cNvSpPr>
          <p:nvPr>
            <p:ph idx="1"/>
          </p:nvPr>
        </p:nvSpPr>
        <p:spPr>
          <a:xfrm>
            <a:off x="275333" y="1381124"/>
            <a:ext cx="4354919" cy="5237953"/>
          </a:xfrm>
        </p:spPr>
        <p:txBody>
          <a:bodyPr>
            <a:normAutofit/>
          </a:bodyPr>
          <a:lstStyle/>
          <a:p>
            <a:r>
              <a:rPr lang="fi-FI" sz="1600" dirty="0"/>
              <a:t>Reisjärven kehityshankkeeseen otettiin muutoshakemuksella mukaan myös konsultilta tilattu suunnitelma </a:t>
            </a:r>
            <a:r>
              <a:rPr lang="fi-FI" sz="1600" dirty="0" err="1"/>
              <a:t>Kalajan</a:t>
            </a:r>
            <a:r>
              <a:rPr lang="fi-FI" sz="1600" dirty="0"/>
              <a:t> uomaan.</a:t>
            </a:r>
          </a:p>
          <a:p>
            <a:r>
              <a:rPr lang="fi-FI" sz="1600" dirty="0"/>
              <a:t>Alkuperäinen suunnitelma oli 2,4 km matkalle, mutta kunnostusaluetta laajennettiin ja tilattu lisäsuunnitelma käsittää 4,2 km pituisen matkan uomaa. Lisäksi ainakin uoman perkausta on tehtävä vielä laajemmaltakin alueelta (yht. n. 8,8 km).</a:t>
            </a:r>
          </a:p>
          <a:p>
            <a:r>
              <a:rPr lang="fi-FI" sz="1600" dirty="0"/>
              <a:t>Hanketta on pyritty edistämään eri tahojen toimesta ja hanketta on pidetty esillä myös mediassa. Alustava kustannusarvio koko hankkeelle on n. 2,45 milj. euroa ja sisältää myös alueella tehtäviä silta- ja tiekunnostuksia.</a:t>
            </a:r>
          </a:p>
          <a:p>
            <a:r>
              <a:rPr lang="fi-FI" sz="1600" dirty="0"/>
              <a:t>Siltoja ja teitä on vahvistettava, jotta maamassat pystytään siirtämään. Tiet ja sillat ovat muutenkin korjaustarpeessa.</a:t>
            </a:r>
          </a:p>
          <a:p>
            <a:r>
              <a:rPr lang="fi-FI" sz="1600" dirty="0"/>
              <a:t>Toteutushankkeen hakijana toimii </a:t>
            </a:r>
            <a:r>
              <a:rPr lang="fi-FI" sz="1600" dirty="0" err="1"/>
              <a:t>Kalajan</a:t>
            </a:r>
            <a:r>
              <a:rPr lang="fi-FI" sz="1600" dirty="0"/>
              <a:t> ojitusyhtiö.</a:t>
            </a:r>
          </a:p>
          <a:p>
            <a:endParaRPr lang="fi-FI" sz="1400" dirty="0"/>
          </a:p>
        </p:txBody>
      </p:sp>
      <p:grpSp>
        <p:nvGrpSpPr>
          <p:cNvPr id="23" name="Group 15">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Kuva 8" descr="Kuva, joka sisältää kohteen kartta&#10;&#10;Kuvaus luotu automaattisesti">
            <a:extLst>
              <a:ext uri="{FF2B5EF4-FFF2-40B4-BE49-F238E27FC236}">
                <a16:creationId xmlns:a16="http://schemas.microsoft.com/office/drawing/2014/main" id="{440583C3-9E13-48CE-E7D3-CA05848FC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1324" y="1381124"/>
            <a:ext cx="7286413" cy="5155141"/>
          </a:xfrm>
          <a:prstGeom prst="rect">
            <a:avLst/>
          </a:prstGeom>
        </p:spPr>
      </p:pic>
      <p:grpSp>
        <p:nvGrpSpPr>
          <p:cNvPr id="20" name="Group 19">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1" name="Rectangle 20">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32703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CF465185-372B-D247-851F-C5799175AE62}"/>
              </a:ext>
            </a:extLst>
          </p:cNvPr>
          <p:cNvSpPr>
            <a:spLocks noGrp="1"/>
          </p:cNvSpPr>
          <p:nvPr>
            <p:ph type="title"/>
          </p:nvPr>
        </p:nvSpPr>
        <p:spPr>
          <a:xfrm>
            <a:off x="643467" y="321734"/>
            <a:ext cx="10905066" cy="1135737"/>
          </a:xfrm>
        </p:spPr>
        <p:txBody>
          <a:bodyPr>
            <a:normAutofit/>
          </a:bodyPr>
          <a:lstStyle/>
          <a:p>
            <a:r>
              <a:rPr lang="fi-FI" sz="3600"/>
              <a:t>Vuoden 2023 hanke</a:t>
            </a:r>
          </a:p>
        </p:txBody>
      </p:sp>
      <p:sp>
        <p:nvSpPr>
          <p:cNvPr id="3" name="Sisällön paikkamerkki 2">
            <a:extLst>
              <a:ext uri="{FF2B5EF4-FFF2-40B4-BE49-F238E27FC236}">
                <a16:creationId xmlns:a16="http://schemas.microsoft.com/office/drawing/2014/main" id="{16E8A802-30EF-9950-42B7-0AD176D5D85D}"/>
              </a:ext>
            </a:extLst>
          </p:cNvPr>
          <p:cNvSpPr>
            <a:spLocks noGrp="1"/>
          </p:cNvSpPr>
          <p:nvPr>
            <p:ph idx="1"/>
          </p:nvPr>
        </p:nvSpPr>
        <p:spPr>
          <a:xfrm>
            <a:off x="643469" y="1782981"/>
            <a:ext cx="4008384" cy="4393982"/>
          </a:xfrm>
        </p:spPr>
        <p:txBody>
          <a:bodyPr>
            <a:normAutofit/>
          </a:bodyPr>
          <a:lstStyle/>
          <a:p>
            <a:r>
              <a:rPr lang="fi-FI" sz="2000" dirty="0"/>
              <a:t>Vuodelle 2023 haetaan Reisjärvelle myös vesienkunnostuksen jatkohanketta.</a:t>
            </a:r>
          </a:p>
          <a:p>
            <a:r>
              <a:rPr lang="fi-FI" sz="2000" dirty="0"/>
              <a:t>Hankkeessa on tarkoitus toteuttaa nyt suunniteltuja vesienkunnostusrakenteita, jatkaa vesikasvien niittoja ja hoitokalastusta, sekä suorittaa koekalastus Köyhänjärvessä</a:t>
            </a:r>
          </a:p>
          <a:p>
            <a:r>
              <a:rPr lang="fi-FI" sz="2000" dirty="0"/>
              <a:t>Hankkeen hakijana ja vetäjänä toimii Reisjärven kunta.</a:t>
            </a:r>
          </a:p>
          <a:p>
            <a:endParaRPr lang="fi-FI" sz="2000" dirty="0"/>
          </a:p>
          <a:p>
            <a:endParaRPr lang="fi-FI" sz="2000" dirty="0"/>
          </a:p>
        </p:txBody>
      </p:sp>
      <p:grpSp>
        <p:nvGrpSpPr>
          <p:cNvPr id="17" name="Group 16">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8" name="Isosceles Triangle 1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Kuva 4" descr="Kuva, joka sisältää kohteen kartta&#10;&#10;Kuvaus luotu automaattisesti">
            <a:extLst>
              <a:ext uri="{FF2B5EF4-FFF2-40B4-BE49-F238E27FC236}">
                <a16:creationId xmlns:a16="http://schemas.microsoft.com/office/drawing/2014/main" id="{410682C9-D27F-16F6-44A0-ADE4DBF4D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9319" y="1782981"/>
            <a:ext cx="6165214" cy="4361892"/>
          </a:xfrm>
          <a:prstGeom prst="rect">
            <a:avLst/>
          </a:prstGeom>
        </p:spPr>
      </p:pic>
      <p:grpSp>
        <p:nvGrpSpPr>
          <p:cNvPr id="21" name="Group 20">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2" name="Rectangle 21">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73054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0C9C7774-FED7-C11A-EB4F-9BF1645FAEE6}"/>
              </a:ext>
            </a:extLst>
          </p:cNvPr>
          <p:cNvSpPr>
            <a:spLocks noGrp="1"/>
          </p:cNvSpPr>
          <p:nvPr>
            <p:ph type="title"/>
          </p:nvPr>
        </p:nvSpPr>
        <p:spPr>
          <a:xfrm>
            <a:off x="838200" y="365125"/>
            <a:ext cx="10515600" cy="1325563"/>
          </a:xfrm>
        </p:spPr>
        <p:txBody>
          <a:bodyPr>
            <a:normAutofit/>
          </a:bodyPr>
          <a:lstStyle/>
          <a:p>
            <a:r>
              <a:rPr lang="fi-FI" sz="5400"/>
              <a:t>Hankkeiden rahoitus ja jatko</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47ED84F4-D165-0314-5A72-05FF470C56B3}"/>
              </a:ext>
            </a:extLst>
          </p:cNvPr>
          <p:cNvSpPr>
            <a:spLocks noGrp="1"/>
          </p:cNvSpPr>
          <p:nvPr>
            <p:ph idx="1"/>
          </p:nvPr>
        </p:nvSpPr>
        <p:spPr>
          <a:xfrm>
            <a:off x="838200" y="1929384"/>
            <a:ext cx="10515600" cy="4251960"/>
          </a:xfrm>
        </p:spPr>
        <p:txBody>
          <a:bodyPr>
            <a:normAutofit/>
          </a:bodyPr>
          <a:lstStyle/>
          <a:p>
            <a:r>
              <a:rPr lang="fi-FI" sz="2200"/>
              <a:t>Hankkeesta on tehty rahoitusesitys Vattenfallin puitesopimukseen.</a:t>
            </a:r>
          </a:p>
          <a:p>
            <a:pPr lvl="1"/>
            <a:r>
              <a:rPr lang="fi-FI" sz="2200"/>
              <a:t>Vattenfall on tarkoitus saada mukaan myös Kalajan hankkeeseen.</a:t>
            </a:r>
          </a:p>
          <a:p>
            <a:pPr lvl="1"/>
            <a:r>
              <a:rPr lang="fi-FI" sz="2200"/>
              <a:t>Mikäli Vattenfallin rahoitusta joudutaan priorisoimaan niin sitä haetaan ensisijaisesti Kalajan hankkeeseen, jolloin vesienkunnostushankkeelle haetaan rahoitusta lokakuun haussa.</a:t>
            </a:r>
          </a:p>
          <a:p>
            <a:pPr lvl="1"/>
            <a:r>
              <a:rPr lang="fi-FI" sz="2200"/>
              <a:t>Tärkeintä on ettei hanketoiminta katkea eivätkä tehdyt toimenpiteet valu hukkaan. Kunnostuskohteille voidaan hakea rahoitusta nyt valmistuvilla suunnitelmilla myös myöhempinä vuosina.</a:t>
            </a:r>
          </a:p>
          <a:p>
            <a:pPr lvl="1"/>
            <a:r>
              <a:rPr lang="fi-FI" sz="2200"/>
              <a:t>Kalajan hanke on pakko tehdä nyt tai se ei todennäköisesti toteudu koskaan.</a:t>
            </a:r>
          </a:p>
          <a:p>
            <a:endParaRPr lang="fi-FI" sz="2200"/>
          </a:p>
        </p:txBody>
      </p:sp>
    </p:spTree>
    <p:extLst>
      <p:ext uri="{BB962C8B-B14F-4D97-AF65-F5344CB8AC3E}">
        <p14:creationId xmlns:p14="http://schemas.microsoft.com/office/powerpoint/2010/main" val="847094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Kuva 6" descr="Kuva, joka sisältää kohteen luonto, riutta, ranta&#10;&#10;Kuvaus luotu automaattisesti">
            <a:extLst>
              <a:ext uri="{FF2B5EF4-FFF2-40B4-BE49-F238E27FC236}">
                <a16:creationId xmlns:a16="http://schemas.microsoft.com/office/drawing/2014/main" id="{7CE2CA4A-32D9-93B2-745F-C0A0247F656C}"/>
              </a:ext>
            </a:extLst>
          </p:cNvPr>
          <p:cNvPicPr>
            <a:picLocks noChangeAspect="1"/>
          </p:cNvPicPr>
          <p:nvPr/>
        </p:nvPicPr>
        <p:blipFill rotWithShape="1">
          <a:blip r:embed="rId2">
            <a:extLst>
              <a:ext uri="{28A0092B-C50C-407E-A947-70E740481C1C}">
                <a14:useLocalDpi xmlns:a14="http://schemas.microsoft.com/office/drawing/2010/main" val="0"/>
              </a:ext>
            </a:extLst>
          </a:blip>
          <a:srcRect t="7598" r="2" b="3526"/>
          <a:stretch/>
        </p:blipFill>
        <p:spPr>
          <a:xfrm>
            <a:off x="0" y="3429000"/>
            <a:ext cx="5779884" cy="3428990"/>
          </a:xfrm>
          <a:prstGeom prst="rect">
            <a:avLst/>
          </a:prstGeom>
        </p:spPr>
      </p:pic>
      <p:grpSp>
        <p:nvGrpSpPr>
          <p:cNvPr id="20" name="Group 19">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21" name="Rectangle 2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Kuva 12" descr="Kuva, joka sisältää kohteen ruoho, luonto, kasvi, vihreä&#10;&#10;Kuvaus luotu automaattisesti">
            <a:extLst>
              <a:ext uri="{FF2B5EF4-FFF2-40B4-BE49-F238E27FC236}">
                <a16:creationId xmlns:a16="http://schemas.microsoft.com/office/drawing/2014/main" id="{04A3B613-8575-CC9C-9235-7134C5380BA1}"/>
              </a:ext>
            </a:extLst>
          </p:cNvPr>
          <p:cNvPicPr>
            <a:picLocks noChangeAspect="1"/>
          </p:cNvPicPr>
          <p:nvPr/>
        </p:nvPicPr>
        <p:blipFill rotWithShape="1">
          <a:blip r:embed="rId3">
            <a:extLst>
              <a:ext uri="{28A0092B-C50C-407E-A947-70E740481C1C}">
                <a14:useLocalDpi xmlns:a14="http://schemas.microsoft.com/office/drawing/2010/main" val="0"/>
              </a:ext>
            </a:extLst>
          </a:blip>
          <a:srcRect t="9869" r="2" b="1254"/>
          <a:stretch/>
        </p:blipFill>
        <p:spPr>
          <a:xfrm>
            <a:off x="0" y="0"/>
            <a:ext cx="5779884" cy="3429000"/>
          </a:xfrm>
          <a:prstGeom prst="rect">
            <a:avLst/>
          </a:prstGeom>
        </p:spPr>
      </p:pic>
      <p:sp>
        <p:nvSpPr>
          <p:cNvPr id="3" name="Sisällön paikkamerkki 2">
            <a:extLst>
              <a:ext uri="{FF2B5EF4-FFF2-40B4-BE49-F238E27FC236}">
                <a16:creationId xmlns:a16="http://schemas.microsoft.com/office/drawing/2014/main" id="{9DCC9436-9B24-1B5A-EA6A-BF517041EF23}"/>
              </a:ext>
            </a:extLst>
          </p:cNvPr>
          <p:cNvSpPr>
            <a:spLocks noGrp="1"/>
          </p:cNvSpPr>
          <p:nvPr>
            <p:ph idx="1"/>
          </p:nvPr>
        </p:nvSpPr>
        <p:spPr>
          <a:xfrm>
            <a:off x="6412120" y="895350"/>
            <a:ext cx="5136412" cy="5572125"/>
          </a:xfrm>
        </p:spPr>
        <p:txBody>
          <a:bodyPr>
            <a:normAutofit fontScale="92500"/>
          </a:bodyPr>
          <a:lstStyle/>
          <a:p>
            <a:r>
              <a:rPr lang="fi-FI" sz="2000" dirty="0"/>
              <a:t>Monet valmistuneet kunnostuskohteet vaativat vielä jälkihoitoa</a:t>
            </a:r>
          </a:p>
          <a:p>
            <a:pPr lvl="1"/>
            <a:r>
              <a:rPr lang="fi-FI" sz="2000" dirty="0"/>
              <a:t>Etenkin niittotyötä tulisi tehdä vielä ainakin kahtena seuraavana vuotena parhaan hyödyn saavuttamiseksi.</a:t>
            </a:r>
          </a:p>
          <a:p>
            <a:pPr lvl="1"/>
            <a:r>
              <a:rPr lang="fi-FI" sz="2000" dirty="0"/>
              <a:t>Esimerkiksi </a:t>
            </a:r>
            <a:r>
              <a:rPr lang="fi-FI" sz="2000" dirty="0" err="1"/>
              <a:t>Kyrölänlahdella</a:t>
            </a:r>
            <a:r>
              <a:rPr lang="fi-FI" sz="2000" dirty="0"/>
              <a:t>, jossa tehtiin syksyllä 2021 haarapalpakon ja osmankäämin poistoa juurineen joudutaan vesikasvillisuutta vähentämään todennäköisesti vielä jatkossakin. Kuvissa alue kesällä 2022.</a:t>
            </a:r>
          </a:p>
          <a:p>
            <a:r>
              <a:rPr lang="fi-FI" sz="2000" dirty="0"/>
              <a:t>Syksyllä 2023 tulee voimaan uusi tilusjärjestely</a:t>
            </a:r>
          </a:p>
          <a:p>
            <a:pPr lvl="1"/>
            <a:r>
              <a:rPr lang="fi-FI" sz="2000" dirty="0"/>
              <a:t>Maanomistajat vaihtuvat osittain myös yleissuunnitelmissa kartoitetuilla kunnostusalueilla ja mahdollisesti saadaan lisää innokkaita maanomistajia hakemaan kosteikoille rahoitusta myös itse.</a:t>
            </a:r>
          </a:p>
          <a:p>
            <a:pPr lvl="1"/>
            <a:r>
              <a:rPr lang="fi-FI" sz="2000" dirty="0"/>
              <a:t>Myös ojituksia uusitaan, jolloin voidaan vaikuttaa samalla vesiensuojeluun.</a:t>
            </a:r>
          </a:p>
        </p:txBody>
      </p:sp>
      <p:sp>
        <p:nvSpPr>
          <p:cNvPr id="24" name="Isosceles Triangle 2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3529"/>
      </p:ext>
    </p:extLst>
  </p:cSld>
  <p:clrMapOvr>
    <a:masterClrMapping/>
  </p:clrMapOvr>
</p:sld>
</file>

<file path=ppt/theme/theme1.xml><?xml version="1.0" encoding="utf-8"?>
<a:theme xmlns:a="http://schemas.openxmlformats.org/drawingml/2006/main" name="Office Theme">
  <a:themeElements>
    <a:clrScheme name="Office-te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195</TotalTime>
  <Words>425</Words>
  <Application>Microsoft Office PowerPoint</Application>
  <PresentationFormat>Laajakuva</PresentationFormat>
  <Paragraphs>44</Paragraphs>
  <Slides>8</Slides>
  <Notes>0</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8</vt:i4>
      </vt:variant>
    </vt:vector>
  </HeadingPairs>
  <TitlesOfParts>
    <vt:vector size="12" baseType="lpstr">
      <vt:lpstr>Arial</vt:lpstr>
      <vt:lpstr>Calibri</vt:lpstr>
      <vt:lpstr>Calibri Light</vt:lpstr>
      <vt:lpstr>Office Theme</vt:lpstr>
      <vt:lpstr>Reisjärven vesienkunnostus</vt:lpstr>
      <vt:lpstr>Reisjärven vesistön kehityshanke</vt:lpstr>
      <vt:lpstr>PowerPoint-esitys</vt:lpstr>
      <vt:lpstr>PowerPoint-esitys</vt:lpstr>
      <vt:lpstr>Kalajan tulvasuojeluhanke</vt:lpstr>
      <vt:lpstr>Vuoden 2023 hanke</vt:lpstr>
      <vt:lpstr>Hankkeiden rahoitus ja jatko</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Reisjärven vesienkunnostus</dc:title>
  <dc:creator>Kuisma Martiskainen</dc:creator>
  <cp:lastModifiedBy>Maija Schuss</cp:lastModifiedBy>
  <cp:revision>10</cp:revision>
  <dcterms:created xsi:type="dcterms:W3CDTF">2022-09-20T13:07:25Z</dcterms:created>
  <dcterms:modified xsi:type="dcterms:W3CDTF">2022-09-23T09:37:08Z</dcterms:modified>
</cp:coreProperties>
</file>