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handoutMasterIdLst>
    <p:handoutMasterId r:id="rId18"/>
  </p:handoutMasterIdLst>
  <p:sldIdLst>
    <p:sldId id="580" r:id="rId4"/>
    <p:sldId id="582" r:id="rId5"/>
    <p:sldId id="585" r:id="rId6"/>
    <p:sldId id="607" r:id="rId7"/>
    <p:sldId id="608" r:id="rId8"/>
    <p:sldId id="609" r:id="rId9"/>
    <p:sldId id="587" r:id="rId10"/>
    <p:sldId id="584" r:id="rId11"/>
    <p:sldId id="610" r:id="rId12"/>
    <p:sldId id="611" r:id="rId13"/>
    <p:sldId id="612" r:id="rId14"/>
    <p:sldId id="613" r:id="rId15"/>
    <p:sldId id="606" r:id="rId16"/>
  </p:sldIdLst>
  <p:sldSz cx="9144000" cy="6858000" type="screen4x3"/>
  <p:notesSz cx="6735763" cy="9866313"/>
  <p:defaultTextStyle>
    <a:defPPr>
      <a:defRPr lang="en-GB"/>
    </a:defPPr>
    <a:lvl1pPr algn="l" rtl="0" fontAlgn="base">
      <a:spcBef>
        <a:spcPct val="0"/>
      </a:spcBef>
      <a:spcAft>
        <a:spcPct val="0"/>
      </a:spcAft>
      <a:defRPr sz="1600" kern="1200">
        <a:solidFill>
          <a:schemeClr val="accent1"/>
        </a:solidFill>
        <a:latin typeface="Arial" charset="0"/>
        <a:ea typeface="+mn-ea"/>
        <a:cs typeface="Arial" charset="0"/>
      </a:defRPr>
    </a:lvl1pPr>
    <a:lvl2pPr marL="457200" algn="l" rtl="0" fontAlgn="base">
      <a:spcBef>
        <a:spcPct val="0"/>
      </a:spcBef>
      <a:spcAft>
        <a:spcPct val="0"/>
      </a:spcAft>
      <a:defRPr sz="1600" kern="1200">
        <a:solidFill>
          <a:schemeClr val="accent1"/>
        </a:solidFill>
        <a:latin typeface="Arial" charset="0"/>
        <a:ea typeface="+mn-ea"/>
        <a:cs typeface="Arial" charset="0"/>
      </a:defRPr>
    </a:lvl2pPr>
    <a:lvl3pPr marL="914400" algn="l" rtl="0" fontAlgn="base">
      <a:spcBef>
        <a:spcPct val="0"/>
      </a:spcBef>
      <a:spcAft>
        <a:spcPct val="0"/>
      </a:spcAft>
      <a:defRPr sz="1600" kern="1200">
        <a:solidFill>
          <a:schemeClr val="accent1"/>
        </a:solidFill>
        <a:latin typeface="Arial" charset="0"/>
        <a:ea typeface="+mn-ea"/>
        <a:cs typeface="Arial" charset="0"/>
      </a:defRPr>
    </a:lvl3pPr>
    <a:lvl4pPr marL="1371600" algn="l" rtl="0" fontAlgn="base">
      <a:spcBef>
        <a:spcPct val="0"/>
      </a:spcBef>
      <a:spcAft>
        <a:spcPct val="0"/>
      </a:spcAft>
      <a:defRPr sz="1600" kern="1200">
        <a:solidFill>
          <a:schemeClr val="accent1"/>
        </a:solidFill>
        <a:latin typeface="Arial" charset="0"/>
        <a:ea typeface="+mn-ea"/>
        <a:cs typeface="Arial" charset="0"/>
      </a:defRPr>
    </a:lvl4pPr>
    <a:lvl5pPr marL="1828800" algn="l" rtl="0" fontAlgn="base">
      <a:spcBef>
        <a:spcPct val="0"/>
      </a:spcBef>
      <a:spcAft>
        <a:spcPct val="0"/>
      </a:spcAft>
      <a:defRPr sz="1600" kern="1200">
        <a:solidFill>
          <a:schemeClr val="accent1"/>
        </a:solidFill>
        <a:latin typeface="Arial" charset="0"/>
        <a:ea typeface="+mn-ea"/>
        <a:cs typeface="Arial" charset="0"/>
      </a:defRPr>
    </a:lvl5pPr>
    <a:lvl6pPr marL="2286000" algn="l" defTabSz="914400" rtl="0" eaLnBrk="1" latinLnBrk="0" hangingPunct="1">
      <a:defRPr sz="1600" kern="1200">
        <a:solidFill>
          <a:schemeClr val="accent1"/>
        </a:solidFill>
        <a:latin typeface="Arial" charset="0"/>
        <a:ea typeface="+mn-ea"/>
        <a:cs typeface="Arial" charset="0"/>
      </a:defRPr>
    </a:lvl6pPr>
    <a:lvl7pPr marL="2743200" algn="l" defTabSz="914400" rtl="0" eaLnBrk="1" latinLnBrk="0" hangingPunct="1">
      <a:defRPr sz="1600" kern="1200">
        <a:solidFill>
          <a:schemeClr val="accent1"/>
        </a:solidFill>
        <a:latin typeface="Arial" charset="0"/>
        <a:ea typeface="+mn-ea"/>
        <a:cs typeface="Arial" charset="0"/>
      </a:defRPr>
    </a:lvl7pPr>
    <a:lvl8pPr marL="3200400" algn="l" defTabSz="914400" rtl="0" eaLnBrk="1" latinLnBrk="0" hangingPunct="1">
      <a:defRPr sz="1600" kern="1200">
        <a:solidFill>
          <a:schemeClr val="accent1"/>
        </a:solidFill>
        <a:latin typeface="Arial" charset="0"/>
        <a:ea typeface="+mn-ea"/>
        <a:cs typeface="Arial" charset="0"/>
      </a:defRPr>
    </a:lvl8pPr>
    <a:lvl9pPr marL="3657600" algn="l" defTabSz="914400" rtl="0" eaLnBrk="1" latinLnBrk="0" hangingPunct="1">
      <a:defRPr sz="1600" kern="1200">
        <a:solidFill>
          <a:schemeClr val="accent1"/>
        </a:solidFill>
        <a:latin typeface="Arial" charset="0"/>
        <a:ea typeface="+mn-ea"/>
        <a:cs typeface="Arial" charset="0"/>
      </a:defRPr>
    </a:lvl9pPr>
  </p:defaultTextStyle>
  <p:extLst>
    <p:ext uri="{EFAFB233-063F-42B5-8137-9DF3F51BA10A}">
      <p15:sldGuideLst xmlns:p15="http://schemas.microsoft.com/office/powerpoint/2012/main">
        <p15:guide id="1" orient="horz" pos="4052">
          <p15:clr>
            <a:srgbClr val="A4A3A4"/>
          </p15:clr>
        </p15:guide>
        <p15:guide id="2" orient="horz" pos="1347">
          <p15:clr>
            <a:srgbClr val="A4A3A4"/>
          </p15:clr>
        </p15:guide>
        <p15:guide id="3" orient="horz" pos="3892">
          <p15:clr>
            <a:srgbClr val="A4A3A4"/>
          </p15:clr>
        </p15:guide>
        <p15:guide id="4" orient="horz" pos="1906">
          <p15:clr>
            <a:srgbClr val="A4A3A4"/>
          </p15:clr>
        </p15:guide>
        <p15:guide id="5" orient="horz" pos="3645">
          <p15:clr>
            <a:srgbClr val="A4A3A4"/>
          </p15:clr>
        </p15:guide>
        <p15:guide id="6" orient="horz" pos="2836">
          <p15:clr>
            <a:srgbClr val="A4A3A4"/>
          </p15:clr>
        </p15:guide>
        <p15:guide id="7" pos="218">
          <p15:clr>
            <a:srgbClr val="A4A3A4"/>
          </p15:clr>
        </p15:guide>
        <p15:guide id="8" pos="600">
          <p15:clr>
            <a:srgbClr val="A4A3A4"/>
          </p15:clr>
        </p15:guide>
        <p15:guide id="9" pos="2135">
          <p15:clr>
            <a:srgbClr val="A4A3A4"/>
          </p15:clr>
        </p15:guide>
        <p15:guide id="10" pos="3840">
          <p15:clr>
            <a:srgbClr val="A4A3A4"/>
          </p15:clr>
        </p15:guide>
        <p15:guide id="11" pos="5053">
          <p15:clr>
            <a:srgbClr val="A4A3A4"/>
          </p15:clr>
        </p15:guide>
        <p15:guide id="12" pos="4120">
          <p15:clr>
            <a:srgbClr val="A4A3A4"/>
          </p15:clr>
        </p15:guide>
        <p15:guide id="13" pos="31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83"/>
    <a:srgbClr val="EE7D11"/>
    <a:srgbClr val="000000"/>
    <a:srgbClr val="008080"/>
    <a:srgbClr val="000066"/>
    <a:srgbClr val="AD6900"/>
    <a:srgbClr val="CC66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81" autoAdjust="0"/>
  </p:normalViewPr>
  <p:slideViewPr>
    <p:cSldViewPr snapToGrid="0">
      <p:cViewPr varScale="1">
        <p:scale>
          <a:sx n="155" d="100"/>
          <a:sy n="155" d="100"/>
        </p:scale>
        <p:origin x="1974" y="138"/>
      </p:cViewPr>
      <p:guideLst>
        <p:guide orient="horz" pos="4052"/>
        <p:guide orient="horz" pos="1347"/>
        <p:guide orient="horz" pos="3892"/>
        <p:guide orient="horz" pos="1906"/>
        <p:guide orient="horz" pos="3645"/>
        <p:guide orient="horz" pos="2836"/>
        <p:guide pos="218"/>
        <p:guide pos="600"/>
        <p:guide pos="2135"/>
        <p:guide pos="3840"/>
        <p:guide pos="5053"/>
        <p:guide pos="4120"/>
        <p:guide pos="31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366"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5123" name="Rectangle 3"/>
          <p:cNvSpPr>
            <a:spLocks noGrp="1" noChangeArrowheads="1"/>
          </p:cNvSpPr>
          <p:nvPr>
            <p:ph type="dt" sz="quarter" idx="1"/>
          </p:nvPr>
        </p:nvSpPr>
        <p:spPr bwMode="auto">
          <a:xfrm>
            <a:off x="3819525"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
        <p:nvSpPr>
          <p:cNvPr id="5124" name="Rectangle 4"/>
          <p:cNvSpPr>
            <a:spLocks noGrp="1" noChangeArrowheads="1"/>
          </p:cNvSpPr>
          <p:nvPr>
            <p:ph type="ftr" sz="quarter" idx="2"/>
          </p:nvPr>
        </p:nvSpPr>
        <p:spPr bwMode="auto">
          <a:xfrm>
            <a:off x="0"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5125" name="Rectangle 5"/>
          <p:cNvSpPr>
            <a:spLocks noGrp="1" noChangeArrowheads="1"/>
          </p:cNvSpPr>
          <p:nvPr>
            <p:ph type="sldNum" sz="quarter" idx="3"/>
          </p:nvPr>
        </p:nvSpPr>
        <p:spPr bwMode="auto">
          <a:xfrm>
            <a:off x="3819525"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79062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19525"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06463" y="739775"/>
            <a:ext cx="4929187" cy="3697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98525" y="4686300"/>
            <a:ext cx="493871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19525"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r" defTabSz="931863">
              <a:defRPr sz="1200">
                <a:solidFill>
                  <a:schemeClr val="tx1"/>
                </a:solidFill>
                <a:latin typeface="Times New Roman" pitchFamily="18" charset="0"/>
                <a:cs typeface="+mn-cs"/>
              </a:defRPr>
            </a:lvl1pPr>
          </a:lstStyle>
          <a:p>
            <a:pPr>
              <a:defRPr/>
            </a:pPr>
            <a:fld id="{8F0E1BF4-EC58-471C-8930-954276091675}" type="slidenum">
              <a:rPr lang="en-GB"/>
              <a:pPr>
                <a:defRPr/>
              </a:pPr>
              <a:t>‹#›</a:t>
            </a:fld>
            <a:endParaRPr lang="en-GB" dirty="0"/>
          </a:p>
        </p:txBody>
      </p:sp>
    </p:spTree>
    <p:extLst>
      <p:ext uri="{BB962C8B-B14F-4D97-AF65-F5344CB8AC3E}">
        <p14:creationId xmlns:p14="http://schemas.microsoft.com/office/powerpoint/2010/main" val="3553009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p:txBody>
          <a:bodyPr/>
          <a:lstStyle>
            <a:lvl1pPr algn="r" defTabSz="931863" eaLnBrk="0" hangingPunct="0">
              <a:defRPr sz="1600">
                <a:solidFill>
                  <a:schemeClr val="accent1"/>
                </a:solidFill>
                <a:latin typeface="Arial" charset="0"/>
              </a:defRPr>
            </a:lvl1pPr>
            <a:lvl2pPr marL="742950" indent="-285750" algn="r" defTabSz="931863" eaLnBrk="0" hangingPunct="0">
              <a:defRPr sz="1600">
                <a:solidFill>
                  <a:schemeClr val="accent1"/>
                </a:solidFill>
                <a:latin typeface="Arial" charset="0"/>
              </a:defRPr>
            </a:lvl2pPr>
            <a:lvl3pPr marL="1143000" indent="-228600" algn="r" defTabSz="931863" eaLnBrk="0" hangingPunct="0">
              <a:defRPr sz="1600">
                <a:solidFill>
                  <a:schemeClr val="accent1"/>
                </a:solidFill>
                <a:latin typeface="Arial" charset="0"/>
              </a:defRPr>
            </a:lvl3pPr>
            <a:lvl4pPr marL="1600200" indent="-228600" algn="r" defTabSz="931863" eaLnBrk="0" hangingPunct="0">
              <a:defRPr sz="1600">
                <a:solidFill>
                  <a:schemeClr val="accent1"/>
                </a:solidFill>
                <a:latin typeface="Arial" charset="0"/>
              </a:defRPr>
            </a:lvl4pPr>
            <a:lvl5pPr marL="2057400" indent="-228600" algn="r" defTabSz="931863" eaLnBrk="0" hangingPunct="0">
              <a:defRPr sz="1600">
                <a:solidFill>
                  <a:schemeClr val="accent1"/>
                </a:solidFill>
                <a:latin typeface="Arial" charset="0"/>
              </a:defRPr>
            </a:lvl5pPr>
            <a:lvl6pPr marL="2514600" indent="-228600" algn="r" defTabSz="931863" eaLnBrk="0" fontAlgn="base" hangingPunct="0">
              <a:spcBef>
                <a:spcPct val="0"/>
              </a:spcBef>
              <a:spcAft>
                <a:spcPct val="0"/>
              </a:spcAft>
              <a:defRPr sz="1600">
                <a:solidFill>
                  <a:schemeClr val="accent1"/>
                </a:solidFill>
                <a:latin typeface="Arial" charset="0"/>
              </a:defRPr>
            </a:lvl6pPr>
            <a:lvl7pPr marL="2971800" indent="-228600" algn="r" defTabSz="931863" eaLnBrk="0" fontAlgn="base" hangingPunct="0">
              <a:spcBef>
                <a:spcPct val="0"/>
              </a:spcBef>
              <a:spcAft>
                <a:spcPct val="0"/>
              </a:spcAft>
              <a:defRPr sz="1600">
                <a:solidFill>
                  <a:schemeClr val="accent1"/>
                </a:solidFill>
                <a:latin typeface="Arial" charset="0"/>
              </a:defRPr>
            </a:lvl7pPr>
            <a:lvl8pPr marL="3429000" indent="-228600" algn="r" defTabSz="931863" eaLnBrk="0" fontAlgn="base" hangingPunct="0">
              <a:spcBef>
                <a:spcPct val="0"/>
              </a:spcBef>
              <a:spcAft>
                <a:spcPct val="0"/>
              </a:spcAft>
              <a:defRPr sz="1600">
                <a:solidFill>
                  <a:schemeClr val="accent1"/>
                </a:solidFill>
                <a:latin typeface="Arial" charset="0"/>
              </a:defRPr>
            </a:lvl8pPr>
            <a:lvl9pPr marL="3886200" indent="-228600" algn="r" defTabSz="931863" eaLnBrk="0" fontAlgn="base" hangingPunct="0">
              <a:spcBef>
                <a:spcPct val="0"/>
              </a:spcBef>
              <a:spcAft>
                <a:spcPct val="0"/>
              </a:spcAft>
              <a:defRPr sz="1600">
                <a:solidFill>
                  <a:schemeClr val="accent1"/>
                </a:solidFill>
                <a:latin typeface="Arial" charset="0"/>
              </a:defRPr>
            </a:lvl9pPr>
          </a:lstStyle>
          <a:p>
            <a:pPr eaLnBrk="1" hangingPunct="1">
              <a:defRPr/>
            </a:pPr>
            <a:fld id="{A444298E-9C44-478B-8C1D-979BDFDEA059}" type="slidenum">
              <a:rPr lang="en-GB" altLang="en-US" sz="1200" smtClean="0">
                <a:solidFill>
                  <a:schemeClr val="tx1"/>
                </a:solidFill>
                <a:latin typeface="Times New Roman" pitchFamily="18" charset="0"/>
              </a:rPr>
              <a:pPr eaLnBrk="1" hangingPunct="1">
                <a:defRPr/>
              </a:pPr>
              <a:t>1</a:t>
            </a:fld>
            <a:endParaRPr lang="en-GB" altLang="en-US" sz="1200" dirty="0" smtClean="0">
              <a:solidFill>
                <a:schemeClr val="tx1"/>
              </a:solidFill>
              <a:latin typeface="Times New Roman" pitchFamily="18" charset="0"/>
            </a:endParaRPr>
          </a:p>
        </p:txBody>
      </p:sp>
      <p:sp>
        <p:nvSpPr>
          <p:cNvPr id="7171" name="Rectangle 2"/>
          <p:cNvSpPr>
            <a:spLocks noGrp="1" noRot="1" noChangeAspect="1" noChangeArrowheads="1" noTextEdit="1"/>
          </p:cNvSpPr>
          <p:nvPr>
            <p:ph type="sldImg"/>
          </p:nvPr>
        </p:nvSpPr>
        <p:spPr>
          <a:xfrm>
            <a:off x="915988" y="739775"/>
            <a:ext cx="4929187" cy="3697288"/>
          </a:xfrm>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miter lim="800000"/>
            <a:headEnd/>
            <a:tailEnd/>
          </a:ln>
        </p:spPr>
        <p:txBody>
          <a:bodyPr lIns="92084" tIns="46044" rIns="92084" bIns="46044"/>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Yhdyskuntien jätevedenpuhdistamoiden päästöt vesistöön vuonna 2021 olivat keskimäärin happea kuluttavan orgaanisen aineksen osalta 48 kg/d, fosforin osalta 1,6 kg/d ja typen osalta 284 kg/d. Kuormitus on ollut biologisen hapenkulutuksen ja fosforikuormituksen osalta kolmena edellisvuonna selvästi aiempaa pienempää. Tarkasteltaessa jaksoa 2012–2021, vesistöön kohdistuva kuormitus oli kokonaistypen osalta suurimmillaan vuonna 2018. Kokonaisfosforin sekä biologisen hapenkulutuksen osalta kuormitus oli suurimmillaan vuonna 2014</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4</a:t>
            </a:fld>
            <a:endParaRPr lang="en-GB" dirty="0"/>
          </a:p>
        </p:txBody>
      </p:sp>
    </p:spTree>
    <p:extLst>
      <p:ext uri="{BB962C8B-B14F-4D97-AF65-F5344CB8AC3E}">
        <p14:creationId xmlns:p14="http://schemas.microsoft.com/office/powerpoint/2010/main" val="32149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Vuonna 2021</a:t>
            </a:r>
            <a:r>
              <a:rPr lang="fi-FI" baseline="0" dirty="0" smtClean="0"/>
              <a:t> CODMn-, fosfori- ja kiintoainekuormitus oli suurempaa kuin edeltävänä vuonna.</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5</a:t>
            </a:fld>
            <a:endParaRPr lang="en-GB" dirty="0"/>
          </a:p>
        </p:txBody>
      </p:sp>
    </p:spTree>
    <p:extLst>
      <p:ext uri="{BB962C8B-B14F-4D97-AF65-F5344CB8AC3E}">
        <p14:creationId xmlns:p14="http://schemas.microsoft.com/office/powerpoint/2010/main" val="21009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Kalajokeen vuosittain kohdistuva fosforikuormitus on noin 94 t/a ja typpikuormitus noin 1678 t/a</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6</a:t>
            </a:fld>
            <a:endParaRPr lang="en-GB" dirty="0"/>
          </a:p>
        </p:txBody>
      </p:sp>
    </p:spTree>
    <p:extLst>
      <p:ext uri="{BB962C8B-B14F-4D97-AF65-F5344CB8AC3E}">
        <p14:creationId xmlns:p14="http://schemas.microsoft.com/office/powerpoint/2010/main" val="193131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Kalajokilaakson keskuspuhdistamolla käsiteltävien jätevesien mahdollisia hygieenisiä vaikutuksia selvitetään ottamalla vesinäytteet purkupisteen läheiseltä rannikkoalueelta vuosittain heinä- ja elokuussa kolmelta pisteeltä</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7</a:t>
            </a:fld>
            <a:endParaRPr lang="en-GB" dirty="0"/>
          </a:p>
        </p:txBody>
      </p:sp>
    </p:spTree>
    <p:extLst>
      <p:ext uri="{BB962C8B-B14F-4D97-AF65-F5344CB8AC3E}">
        <p14:creationId xmlns:p14="http://schemas.microsoft.com/office/powerpoint/2010/main" val="134448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Vuonna 2021 happitilanne oli Kalajoen näytepisteillä pääosin hyvä tai erinomainen. Näytepisteiltä mitatut veden pH-arvot vaihtelivat lievästi happamasta lievästi emäksiseen (pH 6,0–7,3) ja puskurikyky happamoitumista vastaan oli keskimäärin hyvää tasoa. Vesi oli happamimmillaan alkuvuodesta ja kevään aikana ja alhaisin pH-arvo (6,04) mitattiin 2.6. pisteeltä K74. Sähkönjohtavuudet</a:t>
            </a:r>
            <a:r>
              <a:rPr lang="fi-FI" baseline="0" dirty="0" smtClean="0"/>
              <a:t> olivat pintavesille ominaisella tasolla (≤10 mS/m) ja vesi oli alueelle tyypillisen tummaa ja rautapitoista. Veden hygieeninen laatu viittasi Kalajoen pääuoman näytepisteillä erinomaiseen. Kalajoen kuntakeskuksen tiheämmän seurannan näytepisteellä 11000 vesi oli silminnähden sameaa lähes koko vuoden. Korkeimpia kiintoaineen määriä ja sameuden arvoja määritettiin kevättulvan aikaan huhti-toukokuussa sekä loppuvuodesta joulukuussa.</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9</a:t>
            </a:fld>
            <a:endParaRPr lang="en-GB" dirty="0"/>
          </a:p>
        </p:txBody>
      </p:sp>
    </p:spTree>
    <p:extLst>
      <p:ext uri="{BB962C8B-B14F-4D97-AF65-F5344CB8AC3E}">
        <p14:creationId xmlns:p14="http://schemas.microsoft.com/office/powerpoint/2010/main" val="307062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Kalajoen pääuoman vesi oli vuonna 2021 näytepisteiltä mitattujen ravinnepitoisuuksien perusteella keskimäärin rehevää tai erittäin rehevää (kok.P ka. 63 µg/l ja kok.N ka. 1620 µg/l). Ravinnepitoisuudet olivat korkeimmillaan kevättulvan aikaan huhti-toukokuussa. Korkeimmat kokonaisravinnepitoisuudet (kok.N 3700 µg/l ja kok.P 110 µg/l) mitattiin 7.4. pisteeltä VP11000. Ravinnepitoisuudet olivat pääosin koholla myös perustuotantokaudella kesä-elokuussa.  Epäorgaanisten ravinteiden pitoisuudet olivat korkeimmillaan perustuotantokauden ulkopuolella, mutta epäorgaanisten ravinteiden pitoisuudet olivat paikoin koholla myös perustuotantokaudella. Veden väri, sameus ja virtaus rajoittanevat osaltaan perustuotantoa Kalajoen pääuomassa </a:t>
            </a:r>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10</a:t>
            </a:fld>
            <a:endParaRPr lang="en-GB" dirty="0"/>
          </a:p>
        </p:txBody>
      </p:sp>
    </p:spTree>
    <p:extLst>
      <p:ext uri="{BB962C8B-B14F-4D97-AF65-F5344CB8AC3E}">
        <p14:creationId xmlns:p14="http://schemas.microsoft.com/office/powerpoint/2010/main" val="981230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0" y="750888"/>
            <a:ext cx="9144000" cy="0"/>
          </a:xfrm>
          <a:prstGeom prst="line">
            <a:avLst/>
          </a:prstGeom>
          <a:noFill/>
          <a:ln w="34925">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12" desc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6569075"/>
            <a:ext cx="12192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7635875" y="6542088"/>
            <a:ext cx="1200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accent1"/>
                </a:solidFill>
                <a:latin typeface="Arial" charset="0"/>
              </a:defRPr>
            </a:lvl1pPr>
            <a:lvl2pPr marL="742950" indent="-285750" eaLnBrk="0" hangingPunct="0">
              <a:defRPr sz="1600">
                <a:solidFill>
                  <a:schemeClr val="accent1"/>
                </a:solidFill>
                <a:latin typeface="Arial" charset="0"/>
              </a:defRPr>
            </a:lvl2pPr>
            <a:lvl3pPr marL="1143000" indent="-228600" eaLnBrk="0" hangingPunct="0">
              <a:defRPr sz="1600">
                <a:solidFill>
                  <a:schemeClr val="accent1"/>
                </a:solidFill>
                <a:latin typeface="Arial" charset="0"/>
              </a:defRPr>
            </a:lvl3pPr>
            <a:lvl4pPr marL="1600200" indent="-228600" eaLnBrk="0" hangingPunct="0">
              <a:defRPr sz="1600">
                <a:solidFill>
                  <a:schemeClr val="accent1"/>
                </a:solidFill>
                <a:latin typeface="Arial" charset="0"/>
              </a:defRPr>
            </a:lvl4pPr>
            <a:lvl5pPr marL="2057400" indent="-228600"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r>
              <a:rPr lang="fr-FR" sz="900" b="1" dirty="0">
                <a:solidFill>
                  <a:schemeClr val="bg1"/>
                </a:solidFill>
                <a:cs typeface="+mn-cs"/>
              </a:rPr>
              <a:t>www.eurofins.com</a:t>
            </a:r>
            <a:endParaRPr lang="en-US" sz="900" b="1" dirty="0">
              <a:solidFill>
                <a:schemeClr val="bg1"/>
              </a:solidFill>
              <a:cs typeface="+mn-cs"/>
            </a:endParaRPr>
          </a:p>
        </p:txBody>
      </p:sp>
      <p:sp>
        <p:nvSpPr>
          <p:cNvPr id="7" name="Rectangle 15"/>
          <p:cNvSpPr>
            <a:spLocks noChangeArrowheads="1"/>
          </p:cNvSpPr>
          <p:nvPr userDrawn="1"/>
        </p:nvSpPr>
        <p:spPr bwMode="auto">
          <a:xfrm>
            <a:off x="63246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endParaRPr lang="en-US" altLang="en-US" dirty="0" smtClean="0"/>
          </a:p>
        </p:txBody>
      </p:sp>
      <p:sp>
        <p:nvSpPr>
          <p:cNvPr id="8" name="Rectangle 16"/>
          <p:cNvSpPr>
            <a:spLocks noChangeArrowheads="1"/>
          </p:cNvSpPr>
          <p:nvPr userDrawn="1"/>
        </p:nvSpPr>
        <p:spPr bwMode="auto">
          <a:xfrm>
            <a:off x="86868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endParaRPr lang="en-US" altLang="en-US" dirty="0" smtClean="0"/>
          </a:p>
        </p:txBody>
      </p:sp>
      <p:pic>
        <p:nvPicPr>
          <p:cNvPr id="9" name="Picture 17" descr="europ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534988"/>
            <a:ext cx="2209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0"/>
          <p:cNvSpPr>
            <a:spLocks noChangeShapeType="1"/>
          </p:cNvSpPr>
          <p:nvPr userDrawn="1"/>
        </p:nvSpPr>
        <p:spPr bwMode="auto">
          <a:xfrm>
            <a:off x="0" y="6477000"/>
            <a:ext cx="9144000" cy="0"/>
          </a:xfrm>
          <a:prstGeom prst="line">
            <a:avLst/>
          </a:prstGeom>
          <a:noFill/>
          <a:ln w="31750">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 name="Picture 7" descr="bo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38400" y="7604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wate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60413"/>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
          <p:cNvSpPr>
            <a:spLocks noChangeArrowheads="1"/>
          </p:cNvSpPr>
          <p:nvPr/>
        </p:nvSpPr>
        <p:spPr bwMode="auto">
          <a:xfrm>
            <a:off x="295275" y="6553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algn="l" eaLnBrk="1" hangingPunct="1">
              <a:defRPr/>
            </a:pPr>
            <a:endParaRPr lang="en-US" altLang="en-US" sz="1000" dirty="0" smtClean="0">
              <a:solidFill>
                <a:srgbClr val="29527B"/>
              </a:solidFill>
            </a:endParaRPr>
          </a:p>
        </p:txBody>
      </p:sp>
      <p:sp>
        <p:nvSpPr>
          <p:cNvPr id="14" name="TextBox 13"/>
          <p:cNvSpPr txBox="1">
            <a:spLocks noChangeArrowheads="1"/>
          </p:cNvSpPr>
          <p:nvPr userDrawn="1"/>
        </p:nvSpPr>
        <p:spPr bwMode="auto">
          <a:xfrm>
            <a:off x="3054350" y="728663"/>
            <a:ext cx="33734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algn="just" eaLnBrk="1" hangingPunct="1">
              <a:defRPr/>
            </a:pPr>
            <a:r>
              <a:rPr lang="en-GB" sz="600" dirty="0" smtClean="0">
                <a:solidFill>
                  <a:srgbClr val="003883"/>
                </a:solidFill>
                <a:cs typeface="+mn-cs"/>
              </a:rPr>
              <a:t>CONFIDENTIAL AND PROPRIETARY - © Eurofins Scientific (Ireland) Ltd, 2017. All rights reserved. This document contains information that is confidential and proprietary to Eurofins Scientific SE and / or its affiliates and is solely for the use of the personnel of Eurofins Scientific SE and all its affiliates. No part of it may be used, circulated, quoted, or reproduced for distribution outside companies belonging to the Eurofins group. If you are not the intended recipient of this document, you are hereby notified that the use, circulation, quoting, or reproducing of this document is strictly prohibited and may be unlawful.</a:t>
            </a:r>
          </a:p>
        </p:txBody>
      </p:sp>
      <p:sp>
        <p:nvSpPr>
          <p:cNvPr id="6146" name="Rectangle 2"/>
          <p:cNvSpPr>
            <a:spLocks noGrp="1" noChangeArrowheads="1"/>
          </p:cNvSpPr>
          <p:nvPr>
            <p:ph type="ctrTitle"/>
          </p:nvPr>
        </p:nvSpPr>
        <p:spPr>
          <a:xfrm>
            <a:off x="719138" y="1798638"/>
            <a:ext cx="7700962" cy="2519362"/>
          </a:xfrm>
        </p:spPr>
        <p:txBody>
          <a:bodyPr/>
          <a:lstStyle>
            <a:lvl1pPr algn="ctr">
              <a:defRPr sz="3000">
                <a:solidFill>
                  <a:srgbClr val="003883"/>
                </a:solidFill>
              </a:defRPr>
            </a:lvl1pPr>
          </a:lstStyle>
          <a:p>
            <a:pPr lvl="0"/>
            <a:r>
              <a:rPr lang="en-US" noProof="0" smtClean="0"/>
              <a:t>Click to edit Master title style</a:t>
            </a:r>
            <a:endParaRPr lang="en-GB" noProof="0" dirty="0" smtClean="0"/>
          </a:p>
        </p:txBody>
      </p:sp>
      <p:sp>
        <p:nvSpPr>
          <p:cNvPr id="6147" name="Rectangle 3"/>
          <p:cNvSpPr>
            <a:spLocks noGrp="1" noChangeArrowheads="1"/>
          </p:cNvSpPr>
          <p:nvPr>
            <p:ph type="subTitle" idx="1"/>
          </p:nvPr>
        </p:nvSpPr>
        <p:spPr>
          <a:xfrm>
            <a:off x="1438275" y="4678363"/>
            <a:ext cx="6262688" cy="1079500"/>
          </a:xfrm>
        </p:spPr>
        <p:txBody>
          <a:bodyPr/>
          <a:lstStyle>
            <a:lvl1pPr algn="ctr">
              <a:lnSpc>
                <a:spcPct val="150000"/>
              </a:lnSpc>
              <a:defRPr>
                <a:solidFill>
                  <a:srgbClr val="EE7D11"/>
                </a:solidFill>
              </a:defRPr>
            </a:lvl1pPr>
          </a:lstStyle>
          <a:p>
            <a:pPr lvl="0"/>
            <a:r>
              <a:rPr lang="en-US" noProof="0" smtClean="0"/>
              <a:t>Click to edit Master subtitle style</a:t>
            </a:r>
            <a:endParaRPr lang="en-GB" noProof="0" dirty="0" smtClean="0"/>
          </a:p>
        </p:txBody>
      </p:sp>
      <p:sp>
        <p:nvSpPr>
          <p:cNvPr id="15" name="Rectangle 23"/>
          <p:cNvSpPr>
            <a:spLocks noGrp="1" noChangeArrowheads="1"/>
          </p:cNvSpPr>
          <p:nvPr>
            <p:ph type="ftr" sz="quarter" idx="10"/>
          </p:nvPr>
        </p:nvSpPr>
        <p:spPr>
          <a:xfrm>
            <a:off x="203200" y="6584950"/>
            <a:ext cx="7480300" cy="171450"/>
          </a:xfrm>
        </p:spPr>
        <p:txBody>
          <a:bodyPr/>
          <a:lstStyle>
            <a:lvl1pPr>
              <a:defRPr dirty="0">
                <a:solidFill>
                  <a:srgbClr val="003883"/>
                </a:solidFill>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9518614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2EEDED6-4C7A-4CDC-BC3D-44121C4DA190}"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153849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142875"/>
            <a:ext cx="2141537" cy="61452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4163" y="142875"/>
            <a:ext cx="6276975" cy="6145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730A79B-CBEC-46A0-94DB-A8F4A7855B82}"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5605167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indent="0">
              <a:buClr>
                <a:srgbClr val="EE7D11"/>
              </a:buClr>
              <a:buFont typeface="Arial" pitchFamily="34" charset="0"/>
              <a:buNone/>
              <a:defRPr/>
            </a:lvl1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3620F20-CAFA-4A30-850E-C8EBC8E9068E}"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4643521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DF3D383-9391-494C-9EA2-D4DCF1E32BA3}"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19495722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4163" y="1317625"/>
            <a:ext cx="42084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317625"/>
            <a:ext cx="42100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C25925CA-69EA-4371-A883-25F33AB97246}"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865172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C3F2530-BB02-45C5-A218-A1537C31CD66}" type="slidenum">
              <a:rPr lang="en-GB"/>
              <a:pPr>
                <a:defRPr/>
              </a:pPr>
              <a:t>‹#›</a:t>
            </a:fld>
            <a:endParaRPr lang="en-GB" dirty="0"/>
          </a:p>
        </p:txBody>
      </p:sp>
      <p:sp>
        <p:nvSpPr>
          <p:cNvPr id="8"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653943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1C54B45-8AD3-4470-9DA0-D54F84056B3F}" type="slidenum">
              <a:rPr lang="en-GB"/>
              <a:pPr>
                <a:defRPr/>
              </a:pPr>
              <a:t>‹#›</a:t>
            </a:fld>
            <a:endParaRPr lang="en-GB" dirty="0"/>
          </a:p>
        </p:txBody>
      </p:sp>
      <p:sp>
        <p:nvSpPr>
          <p:cNvPr id="4"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124615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20857A-0EC3-440F-A1F8-679440898849}" type="slidenum">
              <a:rPr lang="en-GB"/>
              <a:pPr>
                <a:defRPr/>
              </a:pPr>
              <a:t>‹#›</a:t>
            </a:fld>
            <a:endParaRPr lang="en-GB" dirty="0"/>
          </a:p>
        </p:txBody>
      </p:sp>
      <p:sp>
        <p:nvSpPr>
          <p:cNvPr id="3"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16296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ABCD38-0DA2-429D-8D03-521977DD3A4E}"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5271870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3321046-8B99-461C-990D-1F23EE37AE9D}"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8981114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163" y="142875"/>
            <a:ext cx="6515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a:t>
            </a:r>
          </a:p>
        </p:txBody>
      </p:sp>
      <p:sp>
        <p:nvSpPr>
          <p:cNvPr id="1027" name="Rectangle 3"/>
          <p:cNvSpPr>
            <a:spLocks noGrp="1" noChangeArrowheads="1"/>
          </p:cNvSpPr>
          <p:nvPr>
            <p:ph type="body" idx="1"/>
          </p:nvPr>
        </p:nvSpPr>
        <p:spPr bwMode="auto">
          <a:xfrm>
            <a:off x="284163" y="1317625"/>
            <a:ext cx="8570912"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30" name="Rectangle 6"/>
          <p:cNvSpPr>
            <a:spLocks noGrp="1" noChangeArrowheads="1"/>
          </p:cNvSpPr>
          <p:nvPr>
            <p:ph type="sldNum" sz="quarter" idx="4"/>
          </p:nvPr>
        </p:nvSpPr>
        <p:spPr bwMode="auto">
          <a:xfrm>
            <a:off x="8521700" y="6553200"/>
            <a:ext cx="33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3883"/>
                </a:solidFill>
                <a:cs typeface="+mn-cs"/>
              </a:defRPr>
            </a:lvl1pPr>
          </a:lstStyle>
          <a:p>
            <a:pPr>
              <a:defRPr/>
            </a:pPr>
            <a:fld id="{11A4903E-6502-4DF6-8C05-B3F53DCC2416}" type="slidenum">
              <a:rPr lang="en-GB"/>
              <a:pPr>
                <a:defRPr/>
              </a:pPr>
              <a:t>‹#›</a:t>
            </a:fld>
            <a:endParaRPr lang="en-GB" dirty="0"/>
          </a:p>
        </p:txBody>
      </p:sp>
      <p:sp>
        <p:nvSpPr>
          <p:cNvPr id="1029" name="Line 9"/>
          <p:cNvSpPr>
            <a:spLocks noChangeShapeType="1"/>
          </p:cNvSpPr>
          <p:nvPr/>
        </p:nvSpPr>
        <p:spPr bwMode="auto">
          <a:xfrm>
            <a:off x="0" y="971550"/>
            <a:ext cx="9144000" cy="0"/>
          </a:xfrm>
          <a:prstGeom prst="line">
            <a:avLst/>
          </a:prstGeom>
          <a:noFill/>
          <a:ln w="34925">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Line 11"/>
          <p:cNvSpPr>
            <a:spLocks noChangeShapeType="1"/>
          </p:cNvSpPr>
          <p:nvPr/>
        </p:nvSpPr>
        <p:spPr bwMode="auto">
          <a:xfrm>
            <a:off x="0" y="6477000"/>
            <a:ext cx="9144000" cy="0"/>
          </a:xfrm>
          <a:prstGeom prst="line">
            <a:avLst/>
          </a:prstGeom>
          <a:noFill/>
          <a:ln w="31750">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1"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8788" y="319088"/>
            <a:ext cx="1955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 name="Rectangle 30"/>
          <p:cNvSpPr>
            <a:spLocks noGrp="1" noChangeArrowheads="1"/>
          </p:cNvSpPr>
          <p:nvPr>
            <p:ph type="ftr" sz="quarter" idx="3"/>
          </p:nvPr>
        </p:nvSpPr>
        <p:spPr bwMode="auto">
          <a:xfrm>
            <a:off x="830263" y="6584950"/>
            <a:ext cx="7483475"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500" dirty="0">
                <a:solidFill>
                  <a:srgbClr val="003883"/>
                </a:solidFill>
                <a:cs typeface="+mn-cs"/>
              </a:defRPr>
            </a:lvl1pPr>
          </a:lstStyle>
          <a:p>
            <a:pPr>
              <a:defRPr/>
            </a:pPr>
            <a:r>
              <a:rPr lang="en-GB"/>
              <a:t>Title: Presentation title     Document name: Powerpoint template.ppt     EDR:      Document owner: Author     Last modified on: 09/06/2009</a:t>
            </a:r>
          </a:p>
        </p:txBody>
      </p:sp>
      <p:sp>
        <p:nvSpPr>
          <p:cNvPr id="1033" name="Rectangle 1"/>
          <p:cNvSpPr>
            <a:spLocks noChangeArrowheads="1"/>
          </p:cNvSpPr>
          <p:nvPr/>
        </p:nvSpPr>
        <p:spPr bwMode="auto">
          <a:xfrm>
            <a:off x="830263" y="6326188"/>
            <a:ext cx="7477125"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eaLnBrk="0" hangingPunct="0">
              <a:tabLst>
                <a:tab pos="2636838" algn="ctr"/>
                <a:tab pos="5273675" algn="r"/>
              </a:tabLst>
              <a:defRPr sz="1600">
                <a:solidFill>
                  <a:schemeClr val="accent1"/>
                </a:solidFill>
                <a:latin typeface="Arial" charset="0"/>
              </a:defRPr>
            </a:lvl1pPr>
            <a:lvl2pPr marL="742950" indent="-285750" algn="r" eaLnBrk="0" hangingPunct="0">
              <a:tabLst>
                <a:tab pos="2636838" algn="ctr"/>
                <a:tab pos="5273675" algn="r"/>
              </a:tabLst>
              <a:defRPr sz="1600">
                <a:solidFill>
                  <a:schemeClr val="accent1"/>
                </a:solidFill>
                <a:latin typeface="Arial" charset="0"/>
              </a:defRPr>
            </a:lvl2pPr>
            <a:lvl3pPr marL="1143000" indent="-228600" algn="r" eaLnBrk="0" hangingPunct="0">
              <a:tabLst>
                <a:tab pos="2636838" algn="ctr"/>
                <a:tab pos="5273675" algn="r"/>
              </a:tabLst>
              <a:defRPr sz="1600">
                <a:solidFill>
                  <a:schemeClr val="accent1"/>
                </a:solidFill>
                <a:latin typeface="Arial" charset="0"/>
              </a:defRPr>
            </a:lvl3pPr>
            <a:lvl4pPr marL="1600200" indent="-228600" algn="r" eaLnBrk="0" hangingPunct="0">
              <a:tabLst>
                <a:tab pos="2636838" algn="ctr"/>
                <a:tab pos="5273675" algn="r"/>
              </a:tabLst>
              <a:defRPr sz="1600">
                <a:solidFill>
                  <a:schemeClr val="accent1"/>
                </a:solidFill>
                <a:latin typeface="Arial" charset="0"/>
              </a:defRPr>
            </a:lvl4pPr>
            <a:lvl5pPr marL="2057400" indent="-228600" algn="r" eaLnBrk="0" hangingPunct="0">
              <a:tabLst>
                <a:tab pos="2636838" algn="ctr"/>
                <a:tab pos="5273675" algn="r"/>
              </a:tabLst>
              <a:defRPr sz="1600">
                <a:solidFill>
                  <a:schemeClr val="accent1"/>
                </a:solidFill>
                <a:latin typeface="Arial" charset="0"/>
              </a:defRPr>
            </a:lvl5pPr>
            <a:lvl6pPr marL="2514600" indent="-228600" algn="r" eaLnBrk="0" fontAlgn="base" hangingPunct="0">
              <a:spcBef>
                <a:spcPct val="0"/>
              </a:spcBef>
              <a:spcAft>
                <a:spcPct val="0"/>
              </a:spcAft>
              <a:tabLst>
                <a:tab pos="2636838" algn="ctr"/>
                <a:tab pos="5273675" algn="r"/>
              </a:tabLst>
              <a:defRPr sz="1600">
                <a:solidFill>
                  <a:schemeClr val="accent1"/>
                </a:solidFill>
                <a:latin typeface="Arial" charset="0"/>
              </a:defRPr>
            </a:lvl6pPr>
            <a:lvl7pPr marL="2971800" indent="-228600" algn="r" eaLnBrk="0" fontAlgn="base" hangingPunct="0">
              <a:spcBef>
                <a:spcPct val="0"/>
              </a:spcBef>
              <a:spcAft>
                <a:spcPct val="0"/>
              </a:spcAft>
              <a:tabLst>
                <a:tab pos="2636838" algn="ctr"/>
                <a:tab pos="5273675" algn="r"/>
              </a:tabLst>
              <a:defRPr sz="1600">
                <a:solidFill>
                  <a:schemeClr val="accent1"/>
                </a:solidFill>
                <a:latin typeface="Arial" charset="0"/>
              </a:defRPr>
            </a:lvl7pPr>
            <a:lvl8pPr marL="3429000" indent="-228600" algn="r" eaLnBrk="0" fontAlgn="base" hangingPunct="0">
              <a:spcBef>
                <a:spcPct val="0"/>
              </a:spcBef>
              <a:spcAft>
                <a:spcPct val="0"/>
              </a:spcAft>
              <a:tabLst>
                <a:tab pos="2636838" algn="ctr"/>
                <a:tab pos="5273675" algn="r"/>
              </a:tabLst>
              <a:defRPr sz="1600">
                <a:solidFill>
                  <a:schemeClr val="accent1"/>
                </a:solidFill>
                <a:latin typeface="Arial" charset="0"/>
              </a:defRPr>
            </a:lvl8pPr>
            <a:lvl9pPr marL="3886200" indent="-228600" algn="r" eaLnBrk="0" fontAlgn="base" hangingPunct="0">
              <a:spcBef>
                <a:spcPct val="0"/>
              </a:spcBef>
              <a:spcAft>
                <a:spcPct val="0"/>
              </a:spcAft>
              <a:tabLst>
                <a:tab pos="2636838" algn="ctr"/>
                <a:tab pos="5273675" algn="r"/>
              </a:tabLst>
              <a:defRPr sz="1600">
                <a:solidFill>
                  <a:schemeClr val="accent1"/>
                </a:solidFill>
                <a:latin typeface="Arial" charset="0"/>
              </a:defRPr>
            </a:lvl9pPr>
          </a:lstStyle>
          <a:p>
            <a:pPr algn="l" eaLnBrk="1" hangingPunct="1">
              <a:defRPr/>
            </a:pPr>
            <a:r>
              <a:rPr lang="en-GB" altLang="en-US" sz="500" dirty="0" smtClean="0">
                <a:solidFill>
                  <a:srgbClr val="003883"/>
                </a:solidFill>
                <a:cs typeface="Times New Roman" pitchFamily="18" charset="0"/>
              </a:rPr>
              <a:t>CONFIDENTIAL AND PROPRIETARY - © Eurofins Scientific (Ireland) Ltd, 2017. All rights reserved. Any use of this material without specific permission of an authorised representative of Eurofins Scientific SE is strictly prohibited.</a:t>
            </a:r>
            <a:endParaRPr lang="en-GB" altLang="en-US" dirty="0" smtClean="0">
              <a:solidFill>
                <a:srgbClr val="003883"/>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EE7D11"/>
          </a:solidFill>
          <a:latin typeface="+mj-lt"/>
          <a:ea typeface="+mj-ea"/>
          <a:cs typeface="+mj-cs"/>
        </a:defRPr>
      </a:lvl1pPr>
      <a:lvl2pPr algn="l" rtl="0" eaLnBrk="0" fontAlgn="base" hangingPunct="0">
        <a:spcBef>
          <a:spcPct val="0"/>
        </a:spcBef>
        <a:spcAft>
          <a:spcPct val="0"/>
        </a:spcAft>
        <a:defRPr sz="2400" b="1">
          <a:solidFill>
            <a:srgbClr val="EE7D11"/>
          </a:solidFill>
          <a:latin typeface="Arial" charset="0"/>
        </a:defRPr>
      </a:lvl2pPr>
      <a:lvl3pPr algn="l" rtl="0" eaLnBrk="0" fontAlgn="base" hangingPunct="0">
        <a:spcBef>
          <a:spcPct val="0"/>
        </a:spcBef>
        <a:spcAft>
          <a:spcPct val="0"/>
        </a:spcAft>
        <a:defRPr sz="2400" b="1">
          <a:solidFill>
            <a:srgbClr val="EE7D11"/>
          </a:solidFill>
          <a:latin typeface="Arial" charset="0"/>
        </a:defRPr>
      </a:lvl3pPr>
      <a:lvl4pPr algn="l" rtl="0" eaLnBrk="0" fontAlgn="base" hangingPunct="0">
        <a:spcBef>
          <a:spcPct val="0"/>
        </a:spcBef>
        <a:spcAft>
          <a:spcPct val="0"/>
        </a:spcAft>
        <a:defRPr sz="2400" b="1">
          <a:solidFill>
            <a:srgbClr val="EE7D11"/>
          </a:solidFill>
          <a:latin typeface="Arial" charset="0"/>
        </a:defRPr>
      </a:lvl4pPr>
      <a:lvl5pPr algn="l" rtl="0" eaLnBrk="0" fontAlgn="base" hangingPunct="0">
        <a:spcBef>
          <a:spcPct val="0"/>
        </a:spcBef>
        <a:spcAft>
          <a:spcPct val="0"/>
        </a:spcAft>
        <a:defRPr sz="2400" b="1">
          <a:solidFill>
            <a:srgbClr val="EE7D11"/>
          </a:solidFill>
          <a:latin typeface="Arial" charset="0"/>
        </a:defRPr>
      </a:lvl5pPr>
      <a:lvl6pPr marL="457200" algn="l" rtl="0" eaLnBrk="1" fontAlgn="base" hangingPunct="1">
        <a:spcBef>
          <a:spcPct val="0"/>
        </a:spcBef>
        <a:spcAft>
          <a:spcPct val="0"/>
        </a:spcAft>
        <a:defRPr sz="2400" b="1">
          <a:solidFill>
            <a:srgbClr val="CC6600"/>
          </a:solidFill>
          <a:latin typeface="Arial" charset="0"/>
        </a:defRPr>
      </a:lvl6pPr>
      <a:lvl7pPr marL="914400" algn="l" rtl="0" eaLnBrk="1" fontAlgn="base" hangingPunct="1">
        <a:spcBef>
          <a:spcPct val="0"/>
        </a:spcBef>
        <a:spcAft>
          <a:spcPct val="0"/>
        </a:spcAft>
        <a:defRPr sz="2400" b="1">
          <a:solidFill>
            <a:srgbClr val="CC6600"/>
          </a:solidFill>
          <a:latin typeface="Arial" charset="0"/>
        </a:defRPr>
      </a:lvl7pPr>
      <a:lvl8pPr marL="1371600" algn="l" rtl="0" eaLnBrk="1" fontAlgn="base" hangingPunct="1">
        <a:spcBef>
          <a:spcPct val="0"/>
        </a:spcBef>
        <a:spcAft>
          <a:spcPct val="0"/>
        </a:spcAft>
        <a:defRPr sz="2400" b="1">
          <a:solidFill>
            <a:srgbClr val="CC6600"/>
          </a:solidFill>
          <a:latin typeface="Arial" charset="0"/>
        </a:defRPr>
      </a:lvl8pPr>
      <a:lvl9pPr marL="1828800" algn="l" rtl="0" eaLnBrk="1" fontAlgn="base" hangingPunct="1">
        <a:spcBef>
          <a:spcPct val="0"/>
        </a:spcBef>
        <a:spcAft>
          <a:spcPct val="0"/>
        </a:spcAft>
        <a:defRPr sz="2400" b="1">
          <a:solidFill>
            <a:srgbClr val="CC6600"/>
          </a:solidFill>
          <a:latin typeface="Arial" charset="0"/>
        </a:defRPr>
      </a:lvl9pPr>
    </p:titleStyle>
    <p:bodyStyle>
      <a:lvl1pPr marL="342900" indent="-342900" algn="l" rtl="0" eaLnBrk="0" fontAlgn="base" hangingPunct="0">
        <a:lnSpc>
          <a:spcPct val="110000"/>
        </a:lnSpc>
        <a:spcBef>
          <a:spcPct val="0"/>
        </a:spcBef>
        <a:spcAft>
          <a:spcPct val="25000"/>
        </a:spcAft>
        <a:buClr>
          <a:srgbClr val="CC6600"/>
        </a:buClr>
        <a:buSzPct val="110000"/>
        <a:buFont typeface="Wingdings" pitchFamily="2" charset="2"/>
        <a:defRPr sz="2000" b="1">
          <a:solidFill>
            <a:srgbClr val="003883"/>
          </a:solidFill>
          <a:latin typeface="+mn-lt"/>
          <a:ea typeface="+mn-ea"/>
          <a:cs typeface="+mn-cs"/>
        </a:defRPr>
      </a:lvl1pPr>
      <a:lvl2pPr marL="571500" indent="-279400" algn="l" rtl="0" eaLnBrk="0" fontAlgn="base" hangingPunct="0">
        <a:lnSpc>
          <a:spcPct val="110000"/>
        </a:lnSpc>
        <a:spcBef>
          <a:spcPct val="0"/>
        </a:spcBef>
        <a:spcAft>
          <a:spcPct val="25000"/>
        </a:spcAft>
        <a:buClr>
          <a:srgbClr val="EE7D11"/>
        </a:buClr>
        <a:buSzPct val="110000"/>
        <a:buFont typeface="Wingdings" pitchFamily="2" charset="2"/>
        <a:buChar char="§"/>
        <a:defRPr sz="2000" b="1">
          <a:solidFill>
            <a:srgbClr val="003883"/>
          </a:solidFill>
          <a:latin typeface="+mn-lt"/>
        </a:defRPr>
      </a:lvl2pPr>
      <a:lvl3pPr marL="1028700" indent="-228600" algn="l" rtl="0" eaLnBrk="0" fontAlgn="base" hangingPunct="0">
        <a:lnSpc>
          <a:spcPct val="110000"/>
        </a:lnSpc>
        <a:spcBef>
          <a:spcPct val="0"/>
        </a:spcBef>
        <a:spcAft>
          <a:spcPct val="25000"/>
        </a:spcAft>
        <a:buClr>
          <a:srgbClr val="EE7D11"/>
        </a:buClr>
        <a:buSzPct val="110000"/>
        <a:buChar char="•"/>
        <a:defRPr b="1">
          <a:solidFill>
            <a:srgbClr val="003883"/>
          </a:solidFill>
          <a:latin typeface="+mn-lt"/>
        </a:defRPr>
      </a:lvl3pPr>
      <a:lvl4pPr marL="1485900" indent="-228600" algn="l" rtl="0" eaLnBrk="0" fontAlgn="base" hangingPunct="0">
        <a:lnSpc>
          <a:spcPct val="110000"/>
        </a:lnSpc>
        <a:spcBef>
          <a:spcPct val="0"/>
        </a:spcBef>
        <a:spcAft>
          <a:spcPct val="25000"/>
        </a:spcAft>
        <a:buClr>
          <a:srgbClr val="EE7D11"/>
        </a:buClr>
        <a:buSzPct val="110000"/>
        <a:buChar char="–"/>
        <a:defRPr sz="1600" b="1">
          <a:solidFill>
            <a:srgbClr val="003883"/>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9138" y="1800225"/>
            <a:ext cx="7700962" cy="2519363"/>
          </a:xfrm>
        </p:spPr>
        <p:txBody>
          <a:bodyPr/>
          <a:lstStyle/>
          <a:p>
            <a:pPr eaLnBrk="1" hangingPunct="1"/>
            <a:r>
              <a:rPr lang="en-GB" altLang="en-US" sz="3200" dirty="0" err="1" smtClean="0"/>
              <a:t>Kalajoen</a:t>
            </a:r>
            <a:r>
              <a:rPr lang="en-GB" altLang="en-US" sz="3200" dirty="0" smtClean="0"/>
              <a:t> </a:t>
            </a:r>
            <a:r>
              <a:rPr lang="en-GB" altLang="en-US" sz="3200" dirty="0" err="1" smtClean="0"/>
              <a:t>yhteistarkkailu</a:t>
            </a:r>
            <a:r>
              <a:rPr lang="en-GB" altLang="en-US" sz="3200" dirty="0" smtClean="0"/>
              <a:t> </a:t>
            </a:r>
            <a:r>
              <a:rPr lang="en-GB" altLang="en-US" sz="3200" dirty="0" smtClean="0"/>
              <a:t>2021</a:t>
            </a:r>
          </a:p>
        </p:txBody>
      </p:sp>
      <p:sp>
        <p:nvSpPr>
          <p:cNvPr id="3075" name="Rectangle 3"/>
          <p:cNvSpPr>
            <a:spLocks noGrp="1" noChangeArrowheads="1"/>
          </p:cNvSpPr>
          <p:nvPr>
            <p:ph type="subTitle" idx="1"/>
          </p:nvPr>
        </p:nvSpPr>
        <p:spPr>
          <a:xfrm>
            <a:off x="1439863" y="4678363"/>
            <a:ext cx="6262687" cy="1079500"/>
          </a:xfrm>
        </p:spPr>
        <p:txBody>
          <a:bodyPr/>
          <a:lstStyle/>
          <a:p>
            <a:pPr marL="0" indent="0" eaLnBrk="1" hangingPunct="1">
              <a:lnSpc>
                <a:spcPct val="130000"/>
              </a:lnSpc>
            </a:pPr>
            <a:r>
              <a:rPr lang="en-GB" altLang="en-US" dirty="0" smtClean="0"/>
              <a:t>Jessica Åsbacka, Eurofins Ahma Oy</a:t>
            </a:r>
          </a:p>
          <a:p>
            <a:pPr marL="0" indent="0" eaLnBrk="1" hangingPunct="1">
              <a:lnSpc>
                <a:spcPct val="130000"/>
              </a:lnSpc>
            </a:pPr>
            <a:r>
              <a:rPr lang="en-GB" altLang="en-US" dirty="0" smtClean="0"/>
              <a:t>3.5.2021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Vesistötarkkailu: Kalajoen pääuoma 2021</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10</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pic>
        <p:nvPicPr>
          <p:cNvPr id="6" name="Content Placeholder 5"/>
          <p:cNvPicPr>
            <a:picLocks noGrp="1" noChangeAspect="1"/>
          </p:cNvPicPr>
          <p:nvPr>
            <p:ph idx="1"/>
          </p:nvPr>
        </p:nvPicPr>
        <p:blipFill>
          <a:blip r:embed="rId3"/>
          <a:stretch>
            <a:fillRect/>
          </a:stretch>
        </p:blipFill>
        <p:spPr>
          <a:xfrm>
            <a:off x="2557395" y="1192119"/>
            <a:ext cx="4167883" cy="4970463"/>
          </a:xfrm>
          <a:prstGeom prst="rect">
            <a:avLst/>
          </a:prstGeom>
        </p:spPr>
      </p:pic>
    </p:spTree>
    <p:extLst>
      <p:ext uri="{BB962C8B-B14F-4D97-AF65-F5344CB8AC3E}">
        <p14:creationId xmlns:p14="http://schemas.microsoft.com/office/powerpoint/2010/main" val="37342449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Vesistötarkkailu: Vääräjoki ja merialue 2021</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11</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sp>
        <p:nvSpPr>
          <p:cNvPr id="7" name="Content Placeholder 6"/>
          <p:cNvSpPr>
            <a:spLocks noGrp="1"/>
          </p:cNvSpPr>
          <p:nvPr>
            <p:ph idx="1"/>
          </p:nvPr>
        </p:nvSpPr>
        <p:spPr/>
        <p:txBody>
          <a:bodyPr/>
          <a:lstStyle/>
          <a:p>
            <a:pPr marL="342900" indent="-342900">
              <a:buFont typeface="Arial" panose="020B0604020202020204" pitchFamily="34" charset="0"/>
              <a:buChar char="•"/>
            </a:pPr>
            <a:r>
              <a:rPr lang="fi-FI" dirty="0" smtClean="0"/>
              <a:t>Vääräjoki: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r>
              <a:rPr lang="fi-FI" dirty="0" smtClean="0"/>
              <a:t>Merialue:</a:t>
            </a: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en-US" dirty="0"/>
          </a:p>
        </p:txBody>
      </p:sp>
      <p:pic>
        <p:nvPicPr>
          <p:cNvPr id="8" name="Picture 7"/>
          <p:cNvPicPr>
            <a:picLocks noChangeAspect="1"/>
          </p:cNvPicPr>
          <p:nvPr/>
        </p:nvPicPr>
        <p:blipFill>
          <a:blip r:embed="rId2"/>
          <a:stretch>
            <a:fillRect/>
          </a:stretch>
        </p:blipFill>
        <p:spPr>
          <a:xfrm>
            <a:off x="284163" y="1721223"/>
            <a:ext cx="5508355" cy="2309778"/>
          </a:xfrm>
          <a:prstGeom prst="rect">
            <a:avLst/>
          </a:prstGeom>
        </p:spPr>
      </p:pic>
      <p:pic>
        <p:nvPicPr>
          <p:cNvPr id="9" name="Picture 8"/>
          <p:cNvPicPr>
            <a:picLocks noChangeAspect="1"/>
          </p:cNvPicPr>
          <p:nvPr/>
        </p:nvPicPr>
        <p:blipFill>
          <a:blip r:embed="rId3"/>
          <a:stretch>
            <a:fillRect/>
          </a:stretch>
        </p:blipFill>
        <p:spPr>
          <a:xfrm>
            <a:off x="5892789" y="1721223"/>
            <a:ext cx="3251211" cy="2579993"/>
          </a:xfrm>
          <a:prstGeom prst="rect">
            <a:avLst/>
          </a:prstGeom>
        </p:spPr>
      </p:pic>
      <p:pic>
        <p:nvPicPr>
          <p:cNvPr id="10" name="Picture 9"/>
          <p:cNvPicPr>
            <a:picLocks noChangeAspect="1"/>
          </p:cNvPicPr>
          <p:nvPr/>
        </p:nvPicPr>
        <p:blipFill>
          <a:blip r:embed="rId4"/>
          <a:stretch>
            <a:fillRect/>
          </a:stretch>
        </p:blipFill>
        <p:spPr>
          <a:xfrm>
            <a:off x="284163" y="4713966"/>
            <a:ext cx="6120914" cy="1261981"/>
          </a:xfrm>
          <a:prstGeom prst="rect">
            <a:avLst/>
          </a:prstGeom>
        </p:spPr>
      </p:pic>
    </p:spTree>
    <p:extLst>
      <p:ext uri="{BB962C8B-B14F-4D97-AF65-F5344CB8AC3E}">
        <p14:creationId xmlns:p14="http://schemas.microsoft.com/office/powerpoint/2010/main" val="2019876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Kalajokilaakson</a:t>
            </a:r>
            <a:r>
              <a:rPr lang="en-US" dirty="0" smtClean="0"/>
              <a:t> </a:t>
            </a:r>
            <a:r>
              <a:rPr lang="en-US" dirty="0" err="1"/>
              <a:t>keskuspuhdistamon</a:t>
            </a:r>
            <a:r>
              <a:rPr lang="en-US" dirty="0"/>
              <a:t> </a:t>
            </a:r>
            <a:r>
              <a:rPr lang="en-US" dirty="0" err="1"/>
              <a:t>hygieniatarkkailu</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fi-FI" dirty="0"/>
              <a:t>Vuonna 2021 kolibakteerien määrä oli koholla heinäkuussa. Uimavesiluokka oli kolibakteerien perusteella tyydyttävä tai erinomainen ja enterokokkien perusteella hyvä</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12</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pic>
        <p:nvPicPr>
          <p:cNvPr id="6" name="Picture 5"/>
          <p:cNvPicPr>
            <a:picLocks noChangeAspect="1"/>
          </p:cNvPicPr>
          <p:nvPr/>
        </p:nvPicPr>
        <p:blipFill>
          <a:blip r:embed="rId2"/>
          <a:stretch>
            <a:fillRect/>
          </a:stretch>
        </p:blipFill>
        <p:spPr>
          <a:xfrm>
            <a:off x="2274570" y="2557810"/>
            <a:ext cx="6118860" cy="1993392"/>
          </a:xfrm>
          <a:prstGeom prst="rect">
            <a:avLst/>
          </a:prstGeom>
        </p:spPr>
      </p:pic>
    </p:spTree>
    <p:extLst>
      <p:ext uri="{BB962C8B-B14F-4D97-AF65-F5344CB8AC3E}">
        <p14:creationId xmlns:p14="http://schemas.microsoft.com/office/powerpoint/2010/main" val="23476709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Kiitos!</a:t>
            </a:r>
            <a:endParaRPr lang="fi-FI" dirty="0"/>
          </a:p>
        </p:txBody>
      </p:sp>
      <p:sp>
        <p:nvSpPr>
          <p:cNvPr id="9" name="Tekstin paikkamerkki 8"/>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D3620F20-CAFA-4A30-850E-C8EBC8E9068E}" type="slidenum">
              <a:rPr lang="en-GB" smtClean="0"/>
              <a:pPr>
                <a:defRPr/>
              </a:pPr>
              <a:t>13</a:t>
            </a:fld>
            <a:endParaRPr lang="en-GB" dirty="0"/>
          </a:p>
        </p:txBody>
      </p:sp>
    </p:spTree>
    <p:extLst>
      <p:ext uri="{BB962C8B-B14F-4D97-AF65-F5344CB8AC3E}">
        <p14:creationId xmlns:p14="http://schemas.microsoft.com/office/powerpoint/2010/main" val="10639318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err="1" smtClean="0"/>
              <a:t>Tarkkailuohjelma</a:t>
            </a:r>
            <a:r>
              <a:rPr lang="en-GB" altLang="en-US" dirty="0" smtClean="0"/>
              <a:t> 2019-2024</a:t>
            </a:r>
          </a:p>
        </p:txBody>
      </p:sp>
      <p:sp>
        <p:nvSpPr>
          <p:cNvPr id="4099" name="Rectangle 3"/>
          <p:cNvSpPr>
            <a:spLocks noGrp="1" noChangeArrowheads="1"/>
          </p:cNvSpPr>
          <p:nvPr>
            <p:ph idx="1"/>
          </p:nvPr>
        </p:nvSpPr>
        <p:spPr/>
        <p:txBody>
          <a:bodyPr/>
          <a:lstStyle/>
          <a:p>
            <a:pPr marL="342900" indent="-342900" eaLnBrk="1" hangingPunct="1">
              <a:buFontTx/>
              <a:buChar char="-"/>
            </a:pPr>
            <a:r>
              <a:rPr lang="en-US" altLang="en-US" dirty="0" smtClean="0"/>
              <a:t>Päästötarkkailu</a:t>
            </a:r>
          </a:p>
          <a:p>
            <a:pPr marL="914400" lvl="1" indent="-342900" eaLnBrk="1" hangingPunct="1">
              <a:buFontTx/>
              <a:buChar char="-"/>
            </a:pPr>
            <a:r>
              <a:rPr lang="en-US" altLang="en-US" sz="1600" dirty="0" err="1"/>
              <a:t>Reisjärvi</a:t>
            </a:r>
            <a:r>
              <a:rPr lang="en-US" altLang="en-US" sz="1600" dirty="0"/>
              <a:t> jvp</a:t>
            </a:r>
          </a:p>
          <a:p>
            <a:pPr marL="914400" lvl="1" indent="-342900" eaLnBrk="1" hangingPunct="1">
              <a:buFontTx/>
              <a:buChar char="-"/>
            </a:pPr>
            <a:r>
              <a:rPr lang="en-US" altLang="en-US" sz="1600" dirty="0" err="1" smtClean="0"/>
              <a:t>Reisjärvi</a:t>
            </a:r>
            <a:r>
              <a:rPr lang="en-US" altLang="en-US" sz="1600" dirty="0" smtClean="0"/>
              <a:t> </a:t>
            </a:r>
            <a:r>
              <a:rPr lang="en-US" altLang="en-US" sz="1600" dirty="0" err="1" smtClean="0"/>
              <a:t>krist</a:t>
            </a:r>
            <a:r>
              <a:rPr lang="en-US" altLang="en-US" sz="1600" dirty="0" smtClean="0"/>
              <a:t>. </a:t>
            </a:r>
            <a:r>
              <a:rPr lang="en-US" altLang="en-US" sz="1600" dirty="0" err="1" smtClean="0"/>
              <a:t>opisto</a:t>
            </a:r>
            <a:r>
              <a:rPr lang="en-US" altLang="en-US" sz="1600" dirty="0" smtClean="0"/>
              <a:t> </a:t>
            </a:r>
            <a:r>
              <a:rPr lang="en-US" altLang="en-US" sz="1600" dirty="0" err="1" smtClean="0"/>
              <a:t>jvp</a:t>
            </a:r>
            <a:endParaRPr lang="en-US" altLang="en-US" sz="1600" dirty="0" smtClean="0"/>
          </a:p>
          <a:p>
            <a:pPr marL="914400" lvl="1" indent="-342900" eaLnBrk="1" hangingPunct="1">
              <a:buFontTx/>
              <a:buChar char="-"/>
            </a:pPr>
            <a:r>
              <a:rPr lang="en-US" altLang="en-US" sz="1600" dirty="0" err="1" smtClean="0"/>
              <a:t>Vesikolmio</a:t>
            </a:r>
            <a:r>
              <a:rPr lang="en-US" altLang="en-US" sz="1600" dirty="0" smtClean="0"/>
              <a:t> </a:t>
            </a:r>
            <a:r>
              <a:rPr lang="en-US" altLang="en-US" sz="1600" dirty="0" err="1" smtClean="0"/>
              <a:t>Oy:n</a:t>
            </a:r>
            <a:r>
              <a:rPr lang="en-US" altLang="en-US" sz="1600" dirty="0" smtClean="0"/>
              <a:t> </a:t>
            </a:r>
            <a:r>
              <a:rPr lang="en-US" altLang="en-US" sz="1600" dirty="0" err="1" smtClean="0"/>
              <a:t>jvpt</a:t>
            </a:r>
            <a:r>
              <a:rPr lang="en-US" altLang="en-US" sz="1600" dirty="0" smtClean="0"/>
              <a:t>: </a:t>
            </a:r>
            <a:r>
              <a:rPr lang="en-US" altLang="en-US" sz="1600" dirty="0" err="1" smtClean="0"/>
              <a:t>Nivala</a:t>
            </a:r>
            <a:r>
              <a:rPr lang="en-US" altLang="en-US" sz="1600" dirty="0" smtClean="0"/>
              <a:t>, </a:t>
            </a:r>
            <a:r>
              <a:rPr lang="en-US" altLang="en-US" sz="1600" dirty="0" err="1" smtClean="0"/>
              <a:t>Raudaskylä</a:t>
            </a:r>
            <a:r>
              <a:rPr lang="en-US" altLang="en-US" sz="1600" dirty="0" smtClean="0"/>
              <a:t> (</a:t>
            </a:r>
            <a:r>
              <a:rPr lang="en-US" altLang="en-US" sz="1600" dirty="0" err="1" smtClean="0"/>
              <a:t>Ylivieska</a:t>
            </a:r>
            <a:r>
              <a:rPr lang="en-US" altLang="en-US" sz="1600" dirty="0" smtClean="0"/>
              <a:t>), Rautio (</a:t>
            </a:r>
            <a:r>
              <a:rPr lang="en-US" altLang="en-US" sz="1600" dirty="0" err="1" smtClean="0"/>
              <a:t>Kalajoki</a:t>
            </a:r>
            <a:r>
              <a:rPr lang="en-US" altLang="en-US" sz="1600" dirty="0" smtClean="0"/>
              <a:t>) ja </a:t>
            </a:r>
            <a:r>
              <a:rPr lang="en-US" altLang="en-US" sz="1600" dirty="0" err="1" smtClean="0"/>
              <a:t>Kalajokilaakson</a:t>
            </a:r>
            <a:r>
              <a:rPr lang="en-US" altLang="en-US" sz="1600" dirty="0" smtClean="0"/>
              <a:t> </a:t>
            </a:r>
            <a:r>
              <a:rPr lang="en-US" altLang="en-US" sz="1600" dirty="0" err="1" smtClean="0"/>
              <a:t>keskuspuhdistamo</a:t>
            </a:r>
            <a:endParaRPr lang="en-US" altLang="en-US" sz="1600" dirty="0" smtClean="0"/>
          </a:p>
          <a:p>
            <a:pPr marL="914400" lvl="1" indent="-342900" eaLnBrk="1" hangingPunct="1">
              <a:buFontTx/>
              <a:buChar char="-"/>
            </a:pPr>
            <a:r>
              <a:rPr lang="fi-FI" altLang="en-US" sz="1600" dirty="0" smtClean="0"/>
              <a:t>Metsähallitus, Maasydänjärven jvp</a:t>
            </a:r>
            <a:endParaRPr lang="en-US" altLang="en-US" sz="1600" dirty="0" smtClean="0"/>
          </a:p>
          <a:p>
            <a:pPr marL="342900" indent="-342900" eaLnBrk="1" hangingPunct="1">
              <a:buFontTx/>
              <a:buChar char="-"/>
            </a:pPr>
            <a:r>
              <a:rPr lang="en-US" altLang="en-US" dirty="0" err="1" smtClean="0"/>
              <a:t>Vesistötarkkailu</a:t>
            </a:r>
            <a:endParaRPr lang="en-US" altLang="en-US" dirty="0" smtClean="0"/>
          </a:p>
          <a:p>
            <a:pPr marL="914400" lvl="1" indent="-342900" eaLnBrk="1" hangingPunct="1">
              <a:buFontTx/>
              <a:buChar char="-"/>
            </a:pPr>
            <a:r>
              <a:rPr lang="en-US" altLang="en-US" sz="1600" dirty="0" err="1" smtClean="0"/>
              <a:t>Vuosittainen</a:t>
            </a:r>
            <a:r>
              <a:rPr lang="en-US" altLang="en-US" sz="1600" dirty="0" smtClean="0"/>
              <a:t> </a:t>
            </a:r>
            <a:r>
              <a:rPr lang="en-US" altLang="en-US" sz="1600" dirty="0" err="1" smtClean="0"/>
              <a:t>tarkkailu</a:t>
            </a:r>
            <a:endParaRPr lang="en-US" altLang="en-US" sz="1600" dirty="0" smtClean="0"/>
          </a:p>
          <a:p>
            <a:pPr marL="914400" lvl="1" indent="-342900" eaLnBrk="1" hangingPunct="1">
              <a:buFontTx/>
              <a:buChar char="-"/>
            </a:pPr>
            <a:r>
              <a:rPr lang="en-US" altLang="en-US" sz="1600" dirty="0" smtClean="0"/>
              <a:t>ELY-keskuksen </a:t>
            </a:r>
            <a:r>
              <a:rPr lang="en-US" altLang="en-US" sz="1600" dirty="0" err="1" smtClean="0"/>
              <a:t>seuranta</a:t>
            </a:r>
            <a:r>
              <a:rPr lang="en-US" altLang="en-US" sz="1600" dirty="0" smtClean="0"/>
              <a:t> </a:t>
            </a:r>
            <a:r>
              <a:rPr lang="en-US" altLang="en-US" sz="1600" dirty="0" err="1" smtClean="0"/>
              <a:t>Kalajoen</a:t>
            </a:r>
            <a:r>
              <a:rPr lang="en-US" altLang="en-US" sz="1600" dirty="0" smtClean="0"/>
              <a:t> </a:t>
            </a:r>
            <a:r>
              <a:rPr lang="en-US" altLang="en-US" sz="1600" dirty="0" err="1" smtClean="0"/>
              <a:t>alaosalla</a:t>
            </a:r>
            <a:r>
              <a:rPr lang="en-US" altLang="en-US" sz="1600" dirty="0" smtClean="0"/>
              <a:t> (VP 11000) ja </a:t>
            </a:r>
            <a:r>
              <a:rPr lang="en-US" altLang="en-US" sz="1600" dirty="0" err="1" smtClean="0"/>
              <a:t>edustalla</a:t>
            </a:r>
            <a:r>
              <a:rPr lang="en-US" altLang="en-US" sz="1600" dirty="0" smtClean="0"/>
              <a:t> (Ka-2)</a:t>
            </a:r>
          </a:p>
          <a:p>
            <a:pPr marL="914400" lvl="1" indent="-342900" eaLnBrk="1" hangingPunct="1">
              <a:buFontTx/>
              <a:buChar char="-"/>
            </a:pPr>
            <a:r>
              <a:rPr lang="en-US" altLang="en-US" sz="1600" dirty="0" err="1" smtClean="0"/>
              <a:t>Laaja</a:t>
            </a:r>
            <a:r>
              <a:rPr lang="en-US" altLang="en-US" sz="1600" dirty="0" smtClean="0"/>
              <a:t> </a:t>
            </a:r>
            <a:r>
              <a:rPr lang="en-US" altLang="en-US" sz="1600" dirty="0" err="1" smtClean="0"/>
              <a:t>tarkkailu</a:t>
            </a:r>
            <a:r>
              <a:rPr lang="en-US" altLang="en-US" sz="1600" dirty="0" smtClean="0"/>
              <a:t> </a:t>
            </a:r>
            <a:r>
              <a:rPr lang="en-US" altLang="en-US" sz="1600" dirty="0" err="1" smtClean="0"/>
              <a:t>joka</a:t>
            </a:r>
            <a:r>
              <a:rPr lang="en-US" altLang="en-US" sz="1600" dirty="0" smtClean="0"/>
              <a:t> 3. </a:t>
            </a:r>
            <a:r>
              <a:rPr lang="en-US" altLang="en-US" sz="1600" dirty="0" err="1" smtClean="0"/>
              <a:t>vuosi</a:t>
            </a:r>
            <a:r>
              <a:rPr lang="en-US" altLang="en-US" sz="1600" dirty="0" smtClean="0"/>
              <a:t>: 2020 ja 2023</a:t>
            </a:r>
          </a:p>
          <a:p>
            <a:pPr marL="914400" lvl="1" indent="-342900" eaLnBrk="1" hangingPunct="1">
              <a:buFontTx/>
              <a:buChar char="-"/>
            </a:pPr>
            <a:r>
              <a:rPr lang="en-US" altLang="en-US" sz="1600" dirty="0" err="1" smtClean="0"/>
              <a:t>Biologiset</a:t>
            </a:r>
            <a:r>
              <a:rPr lang="en-US" altLang="en-US" sz="1600" dirty="0" smtClean="0"/>
              <a:t> </a:t>
            </a:r>
            <a:r>
              <a:rPr lang="en-US" altLang="en-US" sz="1600" dirty="0" err="1" smtClean="0"/>
              <a:t>tarkkailut</a:t>
            </a:r>
            <a:r>
              <a:rPr lang="en-US" altLang="en-US" sz="1600" dirty="0" smtClean="0"/>
              <a:t> v. 2020 ja 2023: </a:t>
            </a:r>
            <a:r>
              <a:rPr lang="en-US" altLang="en-US" sz="1600" dirty="0" err="1" smtClean="0"/>
              <a:t>piilevä</a:t>
            </a:r>
            <a:r>
              <a:rPr lang="en-US" altLang="en-US" sz="1600" dirty="0" smtClean="0"/>
              <a:t>, </a:t>
            </a:r>
            <a:r>
              <a:rPr lang="en-US" altLang="en-US" sz="1600" dirty="0" err="1" smtClean="0"/>
              <a:t>kasviplankton</a:t>
            </a:r>
            <a:r>
              <a:rPr lang="en-US" altLang="en-US" sz="1600" dirty="0" smtClean="0"/>
              <a:t> ja </a:t>
            </a:r>
            <a:r>
              <a:rPr lang="en-US" altLang="en-US" sz="1600" dirty="0" err="1" smtClean="0"/>
              <a:t>pohjaeläin</a:t>
            </a:r>
            <a:endParaRPr lang="en-US" altLang="en-US" sz="1600" dirty="0" smtClean="0"/>
          </a:p>
        </p:txBody>
      </p:sp>
      <p:sp>
        <p:nvSpPr>
          <p:cNvPr id="4100" name="Slide Number Placeholder 3"/>
          <p:cNvSpPr>
            <a:spLocks noGrp="1"/>
          </p:cNvSpPr>
          <p:nvPr>
            <p:ph type="sldNum" sz="quarter" idx="10"/>
          </p:nvPr>
        </p:nvSpPr>
        <p:spPr/>
        <p:txBody>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fld id="{E2988A3D-2816-4995-AF4B-283C3AD4A10A}" type="slidenum">
              <a:rPr lang="en-GB" altLang="en-US" sz="900" smtClean="0">
                <a:solidFill>
                  <a:srgbClr val="29527B"/>
                </a:solidFill>
              </a:rPr>
              <a:pPr eaLnBrk="1" hangingPunct="1">
                <a:defRPr/>
              </a:pPr>
              <a:t>2</a:t>
            </a:fld>
            <a:endParaRPr lang="en-GB" altLang="en-US" sz="900" dirty="0" smtClean="0">
              <a:solidFill>
                <a:srgbClr val="29527B"/>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Sää ja hydrologia</a:t>
            </a:r>
            <a:endParaRPr lang="fi-FI" dirty="0"/>
          </a:p>
        </p:txBody>
      </p:sp>
      <p:sp>
        <p:nvSpPr>
          <p:cNvPr id="4" name="Dian numeron paikkamerkki 3"/>
          <p:cNvSpPr>
            <a:spLocks noGrp="1"/>
          </p:cNvSpPr>
          <p:nvPr>
            <p:ph type="sldNum" sz="quarter" idx="10"/>
          </p:nvPr>
        </p:nvSpPr>
        <p:spPr/>
        <p:txBody>
          <a:bodyPr/>
          <a:lstStyle/>
          <a:p>
            <a:pPr>
              <a:defRPr/>
            </a:pPr>
            <a:fld id="{D3620F20-CAFA-4A30-850E-C8EBC8E9068E}" type="slidenum">
              <a:rPr lang="en-GB" smtClean="0"/>
              <a:pPr>
                <a:defRPr/>
              </a:pPr>
              <a:t>3</a:t>
            </a:fld>
            <a:endParaRPr lang="en-GB" dirty="0"/>
          </a:p>
        </p:txBody>
      </p:sp>
      <p:pic>
        <p:nvPicPr>
          <p:cNvPr id="3" name="Picture 2"/>
          <p:cNvPicPr>
            <a:picLocks noChangeAspect="1"/>
          </p:cNvPicPr>
          <p:nvPr/>
        </p:nvPicPr>
        <p:blipFill>
          <a:blip r:embed="rId2"/>
          <a:stretch>
            <a:fillRect/>
          </a:stretch>
        </p:blipFill>
        <p:spPr>
          <a:xfrm>
            <a:off x="284163" y="1196207"/>
            <a:ext cx="6425741" cy="2249619"/>
          </a:xfrm>
          <a:prstGeom prst="rect">
            <a:avLst/>
          </a:prstGeom>
        </p:spPr>
      </p:pic>
      <p:pic>
        <p:nvPicPr>
          <p:cNvPr id="5" name="Picture 4"/>
          <p:cNvPicPr>
            <a:picLocks noChangeAspect="1"/>
          </p:cNvPicPr>
          <p:nvPr/>
        </p:nvPicPr>
        <p:blipFill>
          <a:blip r:embed="rId3"/>
          <a:stretch>
            <a:fillRect/>
          </a:stretch>
        </p:blipFill>
        <p:spPr>
          <a:xfrm>
            <a:off x="284163" y="3595900"/>
            <a:ext cx="4584589" cy="2755631"/>
          </a:xfrm>
          <a:prstGeom prst="rect">
            <a:avLst/>
          </a:prstGeom>
        </p:spPr>
      </p:pic>
      <p:pic>
        <p:nvPicPr>
          <p:cNvPr id="6" name="Picture 5"/>
          <p:cNvPicPr>
            <a:picLocks noChangeAspect="1"/>
          </p:cNvPicPr>
          <p:nvPr/>
        </p:nvPicPr>
        <p:blipFill>
          <a:blip r:embed="rId4"/>
          <a:stretch>
            <a:fillRect/>
          </a:stretch>
        </p:blipFill>
        <p:spPr>
          <a:xfrm>
            <a:off x="4992130" y="3750049"/>
            <a:ext cx="4071667" cy="2447332"/>
          </a:xfrm>
          <a:prstGeom prst="rect">
            <a:avLst/>
          </a:prstGeom>
        </p:spPr>
      </p:pic>
    </p:spTree>
    <p:extLst>
      <p:ext uri="{BB962C8B-B14F-4D97-AF65-F5344CB8AC3E}">
        <p14:creationId xmlns:p14="http://schemas.microsoft.com/office/powerpoint/2010/main" val="1801638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Kuormitus</a:t>
            </a:r>
            <a:r>
              <a:rPr lang="fi-FI" sz="2000" dirty="0"/>
              <a:t>: </a:t>
            </a:r>
            <a:r>
              <a:rPr lang="fi-FI" sz="2000" dirty="0" smtClean="0"/>
              <a:t>yhdyskuntajätevedenpuhdistamoiden </a:t>
            </a:r>
            <a:r>
              <a:rPr lang="fi-FI" sz="2000" dirty="0"/>
              <a:t>kuormitus Kalajoen vesistöön v. 2012-2021</a:t>
            </a:r>
            <a:br>
              <a:rPr lang="fi-FI" sz="2000" dirty="0"/>
            </a:br>
            <a:endParaRPr lang="en-US" sz="20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4</a:t>
            </a:fld>
            <a:endParaRPr lang="en-GB" dirty="0"/>
          </a:p>
        </p:txBody>
      </p:sp>
      <p:sp>
        <p:nvSpPr>
          <p:cNvPr id="5" name="Footer Placeholder 4"/>
          <p:cNvSpPr>
            <a:spLocks noGrp="1"/>
          </p:cNvSpPr>
          <p:nvPr>
            <p:ph type="ftr" sz="quarter" idx="11"/>
          </p:nvPr>
        </p:nvSpPr>
        <p:spPr/>
        <p:txBody>
          <a:bodyPr/>
          <a:lstStyle/>
          <a:p>
            <a:pPr>
              <a:defRPr/>
            </a:pPr>
            <a:r>
              <a:rPr lang="en-GB" dirty="0" err="1" smtClean="0"/>
              <a:t>Kalajoen</a:t>
            </a:r>
            <a:r>
              <a:rPr lang="en-GB" dirty="0" smtClean="0"/>
              <a:t> </a:t>
            </a:r>
            <a:r>
              <a:rPr lang="en-GB" dirty="0" err="1" smtClean="0"/>
              <a:t>yhteistarkkailu</a:t>
            </a:r>
            <a:r>
              <a:rPr lang="en-GB" dirty="0" smtClean="0"/>
              <a:t>, </a:t>
            </a:r>
            <a:r>
              <a:rPr lang="en-GB" dirty="0" err="1" smtClean="0"/>
              <a:t>vuosi</a:t>
            </a:r>
            <a:r>
              <a:rPr lang="en-GB" dirty="0" smtClean="0"/>
              <a:t> 2021</a:t>
            </a:r>
            <a:endParaRPr lang="en-GB" dirty="0"/>
          </a:p>
        </p:txBody>
      </p:sp>
      <p:pic>
        <p:nvPicPr>
          <p:cNvPr id="6" name="Picture 5"/>
          <p:cNvPicPr>
            <a:picLocks noChangeAspect="1"/>
          </p:cNvPicPr>
          <p:nvPr/>
        </p:nvPicPr>
        <p:blipFill>
          <a:blip r:embed="rId3"/>
          <a:stretch>
            <a:fillRect/>
          </a:stretch>
        </p:blipFill>
        <p:spPr>
          <a:xfrm>
            <a:off x="2969401" y="1317625"/>
            <a:ext cx="3200436" cy="5003131"/>
          </a:xfrm>
          <a:prstGeom prst="rect">
            <a:avLst/>
          </a:prstGeom>
        </p:spPr>
      </p:pic>
    </p:spTree>
    <p:extLst>
      <p:ext uri="{BB962C8B-B14F-4D97-AF65-F5344CB8AC3E}">
        <p14:creationId xmlns:p14="http://schemas.microsoft.com/office/powerpoint/2010/main" val="18677197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Kuormitus: turvetuotannon kuormitus Kalajoen vesistöalueella v. 2012-2021</a:t>
            </a:r>
            <a:endParaRPr lang="en-US" dirty="0"/>
          </a:p>
        </p:txBody>
      </p:sp>
      <p:pic>
        <p:nvPicPr>
          <p:cNvPr id="6" name="Content Placeholder 5"/>
          <p:cNvPicPr>
            <a:picLocks noGrp="1" noChangeAspect="1"/>
          </p:cNvPicPr>
          <p:nvPr>
            <p:ph idx="1"/>
          </p:nvPr>
        </p:nvPicPr>
        <p:blipFill>
          <a:blip r:embed="rId3"/>
          <a:stretch>
            <a:fillRect/>
          </a:stretch>
        </p:blipFill>
        <p:spPr>
          <a:xfrm>
            <a:off x="284163" y="1102659"/>
            <a:ext cx="8453772" cy="5070729"/>
          </a:xfrm>
          <a:prstGeom prst="rect">
            <a:avLst/>
          </a:prstGeom>
        </p:spPr>
      </p:pic>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5</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spTree>
    <p:extLst>
      <p:ext uri="{BB962C8B-B14F-4D97-AF65-F5344CB8AC3E}">
        <p14:creationId xmlns:p14="http://schemas.microsoft.com/office/powerpoint/2010/main" val="14011141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Kuormitus: Kalajoen vesistöalueen pistemäisten kuormittajien aiheuttama </a:t>
            </a:r>
            <a:r>
              <a:rPr lang="fi-FI" sz="2000" dirty="0" err="1" smtClean="0"/>
              <a:t>vesistökuormitus</a:t>
            </a:r>
            <a:r>
              <a:rPr lang="fi-FI" sz="2000" dirty="0" smtClean="0"/>
              <a:t> v. 2021</a:t>
            </a:r>
            <a:endParaRPr lang="en-US" sz="2000"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6</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sp>
        <p:nvSpPr>
          <p:cNvPr id="7" name="Content Placeholder 6"/>
          <p:cNvSpPr>
            <a:spLocks noGrp="1"/>
          </p:cNvSpPr>
          <p:nvPr>
            <p:ph idx="1"/>
          </p:nvPr>
        </p:nvSpPr>
        <p:spPr/>
        <p:txBody>
          <a:bodyPr/>
          <a:lstStyle/>
          <a:p>
            <a:pPr marL="342900" indent="-342900">
              <a:buFont typeface="Arial" panose="020B0604020202020204" pitchFamily="34" charset="0"/>
              <a:buChar char="•"/>
            </a:pPr>
            <a:r>
              <a:rPr lang="fi-FI" dirty="0"/>
              <a:t>Vuonna 2021 merkittävimpiä kuormittajia olivat Kalajoen keskusjätevedenpuhdistamo ja Nivalan </a:t>
            </a:r>
            <a:r>
              <a:rPr lang="fi-FI" dirty="0" smtClean="0"/>
              <a:t>jätevedenpuhdistamo</a:t>
            </a:r>
          </a:p>
          <a:p>
            <a:pPr marL="342900" indent="-342900">
              <a:buFont typeface="Arial" panose="020B0604020202020204" pitchFamily="34" charset="0"/>
              <a:buChar char="•"/>
            </a:pPr>
            <a:r>
              <a:rPr lang="fi-FI" dirty="0" smtClean="0"/>
              <a:t>Kalajoen </a:t>
            </a:r>
            <a:r>
              <a:rPr lang="fi-FI" dirty="0"/>
              <a:t>keskusjätevedenpuhdistamo purkaa käsitellyt vedet Kalajoen edustan </a:t>
            </a:r>
            <a:r>
              <a:rPr lang="fi-FI" dirty="0" smtClean="0"/>
              <a:t>merialueelle</a:t>
            </a:r>
          </a:p>
          <a:p>
            <a:pPr marL="342900" indent="-342900">
              <a:buFont typeface="Arial" panose="020B0604020202020204" pitchFamily="34" charset="0"/>
              <a:buChar char="•"/>
            </a:pPr>
            <a:r>
              <a:rPr lang="fi-FI" dirty="0" smtClean="0"/>
              <a:t>Pistekuormituksen </a:t>
            </a:r>
            <a:r>
              <a:rPr lang="fi-FI" dirty="0"/>
              <a:t>merkitys on vähäistä kokonaiskuormitukseen verrattuna, mutta pistekuormituksella voi olla paikallista </a:t>
            </a:r>
            <a:r>
              <a:rPr lang="fi-FI" dirty="0" smtClean="0"/>
              <a:t>merkitystä</a:t>
            </a:r>
            <a:endParaRPr lang="en-US" dirty="0"/>
          </a:p>
        </p:txBody>
      </p:sp>
      <p:pic>
        <p:nvPicPr>
          <p:cNvPr id="9" name="Picture 8"/>
          <p:cNvPicPr>
            <a:picLocks noChangeAspect="1"/>
          </p:cNvPicPr>
          <p:nvPr/>
        </p:nvPicPr>
        <p:blipFill>
          <a:blip r:embed="rId3"/>
          <a:stretch>
            <a:fillRect/>
          </a:stretch>
        </p:blipFill>
        <p:spPr>
          <a:xfrm>
            <a:off x="680403" y="4023405"/>
            <a:ext cx="6118860" cy="1930908"/>
          </a:xfrm>
          <a:prstGeom prst="rect">
            <a:avLst/>
          </a:prstGeom>
        </p:spPr>
      </p:pic>
    </p:spTree>
    <p:extLst>
      <p:ext uri="{BB962C8B-B14F-4D97-AF65-F5344CB8AC3E}">
        <p14:creationId xmlns:p14="http://schemas.microsoft.com/office/powerpoint/2010/main" val="7006070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Vesistötarkkailu</a:t>
            </a:r>
            <a:endParaRPr lang="fi-FI" dirty="0"/>
          </a:p>
        </p:txBody>
      </p:sp>
      <p:sp>
        <p:nvSpPr>
          <p:cNvPr id="4" name="Dian numeron paikkamerkki 3"/>
          <p:cNvSpPr>
            <a:spLocks noGrp="1"/>
          </p:cNvSpPr>
          <p:nvPr>
            <p:ph type="sldNum" sz="quarter" idx="10"/>
          </p:nvPr>
        </p:nvSpPr>
        <p:spPr/>
        <p:txBody>
          <a:bodyPr/>
          <a:lstStyle/>
          <a:p>
            <a:pPr>
              <a:defRPr/>
            </a:pPr>
            <a:fld id="{D3620F20-CAFA-4A30-850E-C8EBC8E9068E}" type="slidenum">
              <a:rPr lang="en-GB" smtClean="0"/>
              <a:pPr>
                <a:defRPr/>
              </a:pPr>
              <a:t>7</a:t>
            </a:fld>
            <a:endParaRPr lang="en-GB" dirty="0"/>
          </a:p>
        </p:txBody>
      </p:sp>
      <p:sp>
        <p:nvSpPr>
          <p:cNvPr id="5" name="Alatunnisteen paikkamerkki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fi-FI" dirty="0"/>
              <a:t>Vuosi 2021 oli Kalajoen yhteistarkkailun vesistötarkkailun osalta ns. perustarkkailun </a:t>
            </a:r>
            <a:r>
              <a:rPr lang="fi-FI" dirty="0" smtClean="0"/>
              <a:t>vuosi</a:t>
            </a:r>
          </a:p>
          <a:p>
            <a:pPr marL="342900" indent="-342900">
              <a:buFont typeface="Arial" panose="020B0604020202020204" pitchFamily="34" charset="0"/>
              <a:buChar char="•"/>
            </a:pPr>
            <a:r>
              <a:rPr lang="fi-FI" dirty="0"/>
              <a:t>Vuosittaisen tarkkailun näytteet otetaan </a:t>
            </a:r>
            <a:r>
              <a:rPr lang="fi-FI" dirty="0" err="1"/>
              <a:t>maalis</a:t>
            </a:r>
            <a:r>
              <a:rPr lang="fi-FI" dirty="0"/>
              <a:t>-, kesä-, heinä- ja </a:t>
            </a:r>
            <a:r>
              <a:rPr lang="fi-FI" dirty="0" smtClean="0"/>
              <a:t>elokuussa</a:t>
            </a:r>
          </a:p>
          <a:p>
            <a:pPr marL="342900" indent="-342900">
              <a:buFont typeface="Arial" panose="020B0604020202020204" pitchFamily="34" charset="0"/>
              <a:buChar char="•"/>
            </a:pPr>
            <a:r>
              <a:rPr lang="fi-FI" dirty="0" smtClean="0"/>
              <a:t>Lisäksi hygieeninen tarkkailu </a:t>
            </a:r>
            <a:r>
              <a:rPr lang="fi-FI" dirty="0"/>
              <a:t>rannikkoalueelta vuosittain heinä- ja elokuussa kolmelta </a:t>
            </a:r>
            <a:r>
              <a:rPr lang="fi-FI" dirty="0" smtClean="0"/>
              <a:t>pisteeltä</a:t>
            </a:r>
          </a:p>
          <a:p>
            <a:pPr marL="342900" indent="-342900">
              <a:buFont typeface="Arial" panose="020B0604020202020204" pitchFamily="34" charset="0"/>
              <a:buChar char="•"/>
            </a:pPr>
            <a:r>
              <a:rPr lang="fi-FI" dirty="0"/>
              <a:t>Tarkastelussa hyödynnetään myös </a:t>
            </a:r>
            <a:r>
              <a:rPr lang="fi-FI" dirty="0" err="1"/>
              <a:t>Pohjois</a:t>
            </a:r>
            <a:r>
              <a:rPr lang="fi-FI" dirty="0"/>
              <a:t>-Pohjanmaan ELY-keskuksen </a:t>
            </a:r>
            <a:r>
              <a:rPr lang="fi-FI" dirty="0" smtClean="0"/>
              <a:t>seurantatuloksia, esim. </a:t>
            </a:r>
            <a:r>
              <a:rPr lang="fi-FI" dirty="0"/>
              <a:t>Kalajoen alaosalla (8-tien silta VP 11000) ja Kalajoen meriedustalla (</a:t>
            </a:r>
            <a:r>
              <a:rPr lang="fi-FI" dirty="0" smtClean="0"/>
              <a:t>Ka-2</a:t>
            </a:r>
            <a:r>
              <a:rPr lang="fi-FI" dirty="0"/>
              <a:t>)</a:t>
            </a:r>
            <a:endParaRPr lang="en-US" dirty="0"/>
          </a:p>
        </p:txBody>
      </p:sp>
    </p:spTree>
    <p:extLst>
      <p:ext uri="{BB962C8B-B14F-4D97-AF65-F5344CB8AC3E}">
        <p14:creationId xmlns:p14="http://schemas.microsoft.com/office/powerpoint/2010/main" val="29145195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0"/>
          </p:nvPr>
        </p:nvSpPr>
        <p:spPr/>
        <p:txBody>
          <a:bodyPr/>
          <a:lstStyle/>
          <a:p>
            <a:pPr>
              <a:defRPr/>
            </a:pPr>
            <a:fld id="{7720857A-0EC3-440F-A1F8-679440898849}" type="slidenum">
              <a:rPr lang="en-GB" smtClean="0"/>
              <a:pPr>
                <a:defRPr/>
              </a:pPr>
              <a:t>8</a:t>
            </a:fld>
            <a:endParaRPr lang="en-GB" dirty="0"/>
          </a:p>
        </p:txBody>
      </p:sp>
      <p:pic>
        <p:nvPicPr>
          <p:cNvPr id="3" name="Picture 2"/>
          <p:cNvPicPr>
            <a:picLocks noChangeAspect="1"/>
          </p:cNvPicPr>
          <p:nvPr/>
        </p:nvPicPr>
        <p:blipFill>
          <a:blip r:embed="rId2"/>
          <a:stretch>
            <a:fillRect/>
          </a:stretch>
        </p:blipFill>
        <p:spPr>
          <a:xfrm>
            <a:off x="2521009" y="1749271"/>
            <a:ext cx="6668620" cy="4294001"/>
          </a:xfrm>
          <a:prstGeom prst="rect">
            <a:avLst/>
          </a:prstGeom>
        </p:spPr>
      </p:pic>
      <p:pic>
        <p:nvPicPr>
          <p:cNvPr id="4" name="Picture 3"/>
          <p:cNvPicPr>
            <a:picLocks noChangeAspect="1"/>
          </p:cNvPicPr>
          <p:nvPr/>
        </p:nvPicPr>
        <p:blipFill>
          <a:blip r:embed="rId3"/>
          <a:stretch>
            <a:fillRect/>
          </a:stretch>
        </p:blipFill>
        <p:spPr>
          <a:xfrm>
            <a:off x="94442" y="263004"/>
            <a:ext cx="3002216" cy="2972533"/>
          </a:xfrm>
          <a:prstGeom prst="rect">
            <a:avLst/>
          </a:prstGeom>
        </p:spPr>
      </p:pic>
    </p:spTree>
    <p:extLst>
      <p:ext uri="{BB962C8B-B14F-4D97-AF65-F5344CB8AC3E}">
        <p14:creationId xmlns:p14="http://schemas.microsoft.com/office/powerpoint/2010/main" val="41189463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Vesistötarkkailu: Kalajoen pääuoma 2021</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9</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a:t>vuosi</a:t>
            </a:r>
            <a:r>
              <a:rPr lang="en-GB" dirty="0"/>
              <a:t> 2021</a:t>
            </a:r>
          </a:p>
        </p:txBody>
      </p:sp>
      <p:pic>
        <p:nvPicPr>
          <p:cNvPr id="10" name="Content Placeholder 9"/>
          <p:cNvPicPr>
            <a:picLocks noGrp="1" noChangeAspect="1"/>
          </p:cNvPicPr>
          <p:nvPr>
            <p:ph idx="1"/>
          </p:nvPr>
        </p:nvPicPr>
        <p:blipFill>
          <a:blip r:embed="rId3"/>
          <a:stretch>
            <a:fillRect/>
          </a:stretch>
        </p:blipFill>
        <p:spPr>
          <a:xfrm>
            <a:off x="454494" y="1192553"/>
            <a:ext cx="8237536" cy="4949099"/>
          </a:xfrm>
          <a:prstGeom prst="rect">
            <a:avLst/>
          </a:prstGeom>
        </p:spPr>
      </p:pic>
    </p:spTree>
    <p:extLst>
      <p:ext uri="{BB962C8B-B14F-4D97-AF65-F5344CB8AC3E}">
        <p14:creationId xmlns:p14="http://schemas.microsoft.com/office/powerpoint/2010/main" val="35077029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 template">
  <a:themeElements>
    <a:clrScheme name="Eurofins colour scheme">
      <a:dk1>
        <a:srgbClr val="003883"/>
      </a:dk1>
      <a:lt1>
        <a:srgbClr val="FFFFFF"/>
      </a:lt1>
      <a:dk2>
        <a:srgbClr val="29527B"/>
      </a:dk2>
      <a:lt2>
        <a:srgbClr val="808080"/>
      </a:lt2>
      <a:accent1>
        <a:srgbClr val="EE7D11"/>
      </a:accent1>
      <a:accent2>
        <a:srgbClr val="003883"/>
      </a:accent2>
      <a:accent3>
        <a:srgbClr val="DFE9F5"/>
      </a:accent3>
      <a:accent4>
        <a:srgbClr val="214568"/>
      </a:accent4>
      <a:accent5>
        <a:srgbClr val="E2B8AA"/>
      </a:accent5>
      <a:accent6>
        <a:srgbClr val="2D2DB9"/>
      </a:accent6>
      <a:hlink>
        <a:srgbClr val="3333FF"/>
      </a:hlink>
      <a:folHlink>
        <a:srgbClr val="6699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lnDef>
  </a:objectDefaults>
  <a:extraClrSchemeLst>
    <a:extraClrScheme>
      <a:clrScheme name="Default Design 1">
        <a:dk1>
          <a:srgbClr val="29527B"/>
        </a:dk1>
        <a:lt1>
          <a:srgbClr val="FFFFFF"/>
        </a:lt1>
        <a:dk2>
          <a:srgbClr val="29527B"/>
        </a:dk2>
        <a:lt2>
          <a:srgbClr val="808080"/>
        </a:lt2>
        <a:accent1>
          <a:srgbClr val="CC6600"/>
        </a:accent1>
        <a:accent2>
          <a:srgbClr val="3333CC"/>
        </a:accent2>
        <a:accent3>
          <a:srgbClr val="FFFFFF"/>
        </a:accent3>
        <a:accent4>
          <a:srgbClr val="214568"/>
        </a:accent4>
        <a:accent5>
          <a:srgbClr val="E2B8AA"/>
        </a:accent5>
        <a:accent6>
          <a:srgbClr val="2D2DB9"/>
        </a:accent6>
        <a:hlink>
          <a:srgbClr val="3333FF"/>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TRAuthor xmlns="92FDBF3D-0709-40FB-943E-417AE7DB5335">
      <UserInfo>
        <DisplayName>ES-AREA1\ib85</DisplayName>
        <AccountId>19</AccountId>
        <AccountType/>
      </UserInfo>
    </TRAuthor>
    <TRBusinessSections xmlns="92FDBF3D-0709-40FB-943E-417AE7DB5335">
      <Value>1</Value>
    </TRBusinessSections>
    <TRCategories xmlns="92FDBF3D-0709-40FB-943E-417AE7DB5335"/>
    <TRDescription xmlns="92FDBF3D-0709-40FB-943E-417AE7DB53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Template" ma:contentTypeID="0x0101004910E284998D47FCA0E3CE0D2640421100632E8210B7556D449E78FDDEAA591D4C" ma:contentTypeVersion="" ma:contentTypeDescription="" ma:contentTypeScope="" ma:versionID="0c1adde2b7c6c2872450b8ab913d8976">
  <xsd:schema xmlns:xsd="http://www.w3.org/2001/XMLSchema" xmlns:xs="http://www.w3.org/2001/XMLSchema" xmlns:p="http://schemas.microsoft.com/office/2006/metadata/properties" xmlns:ns2="92FDBF3D-0709-40FB-943E-417AE7DB5335" targetNamespace="http://schemas.microsoft.com/office/2006/metadata/properties" ma:root="true" ma:fieldsID="b6d54c2f0216b016b19001a74bb53136" ns2:_="">
    <xsd:import namespace="92FDBF3D-0709-40FB-943E-417AE7DB5335"/>
    <xsd:element name="properties">
      <xsd:complexType>
        <xsd:sequence>
          <xsd:element name="documentManagement">
            <xsd:complexType>
              <xsd:all>
                <xsd:element ref="ns2:TRDescription" minOccurs="0"/>
                <xsd:element ref="ns2:TRAuthor" minOccurs="0"/>
                <xsd:element ref="ns2:TRBusinessSections" minOccurs="0"/>
                <xsd:element ref="ns2:TR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DBF3D-0709-40FB-943E-417AE7DB5335" elementFormDefault="qualified">
    <xsd:import namespace="http://schemas.microsoft.com/office/2006/documentManagement/types"/>
    <xsd:import namespace="http://schemas.microsoft.com/office/infopath/2007/PartnerControls"/>
    <xsd:element name="TRDescription" ma:index="1" nillable="true" ma:displayName="Description" ma:internalName="TRDescription">
      <xsd:simpleType>
        <xsd:restriction base="dms:Note">
          <xsd:maxLength value="255"/>
        </xsd:restriction>
      </xsd:simpleType>
    </xsd:element>
    <xsd:element name="TRAuthor" ma:index="2" nillable="true" ma:displayName="Authors" ma:internalName="TRAuth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RBusinessSections" ma:index="3" nillable="true" ma:displayName="Business Sections" ma:list="{54519100-8027-441E-A32C-602334D63764}" ma:internalName="TRBusinessSections" ma:showField="BSTitle" ma:requiredMultiChoice="true">
      <xsd:complexType>
        <xsd:complexContent>
          <xsd:extension base="dms:MultiChoiceLookup">
            <xsd:sequence>
              <xsd:element name="Value" type="dms:Lookup" maxOccurs="unbounded" minOccurs="0" nillable="true"/>
            </xsd:sequence>
          </xsd:extension>
        </xsd:complexContent>
      </xsd:complexType>
    </xsd:element>
    <xsd:element name="TRCategories" ma:index="4" nillable="true" ma:displayName="Categories" ma:list="{37F5DBD7-3A8D-45D0-A455-3456F566CA1A}" ma:internalName="TRCategories" ma:showField="CG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224977-4FFA-45DE-912D-69E606F7474F}">
  <ds:schemaRefs>
    <ds:schemaRef ds:uri="92FDBF3D-0709-40FB-943E-417AE7DB5335"/>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8E64CB7-E5F7-4CDC-8E5C-26CCF3CF8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FDBF3D-0709-40FB-943E-417AE7DB5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549</TotalTime>
  <Words>609</Words>
  <Application>Microsoft Office PowerPoint</Application>
  <PresentationFormat>On-screen Show (4:3)</PresentationFormat>
  <Paragraphs>73</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Wingdings</vt:lpstr>
      <vt:lpstr>Powerpoint template</vt:lpstr>
      <vt:lpstr>Kalajoen yhteistarkkailu 2021</vt:lpstr>
      <vt:lpstr>Tarkkailuohjelma 2019-2024</vt:lpstr>
      <vt:lpstr>Sää ja hydrologia</vt:lpstr>
      <vt:lpstr>Kuormitus: yhdyskuntajätevedenpuhdistamoiden kuormitus Kalajoen vesistöön v. 2012-2021 </vt:lpstr>
      <vt:lpstr>Kuormitus: turvetuotannon kuormitus Kalajoen vesistöalueella v. 2012-2021</vt:lpstr>
      <vt:lpstr>Kuormitus: Kalajoen vesistöalueen pistemäisten kuormittajien aiheuttama vesistökuormitus v. 2021</vt:lpstr>
      <vt:lpstr>Vesistötarkkailu</vt:lpstr>
      <vt:lpstr>PowerPoint Presentation</vt:lpstr>
      <vt:lpstr>Vesistötarkkailu: Kalajoen pääuoma 2021</vt:lpstr>
      <vt:lpstr>Vesistötarkkailu: Kalajoen pääuoma 2021</vt:lpstr>
      <vt:lpstr>Vesistötarkkailu: Vääräjoki ja merialue 2021</vt:lpstr>
      <vt:lpstr>Kalajokilaakson keskuspuhdistamon hygieniatarkkailu</vt:lpstr>
      <vt:lpstr>Kiitos!</vt:lpstr>
    </vt:vector>
  </TitlesOfParts>
  <Company>Eurofins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Filipa Ribeiro</dc:creator>
  <cp:lastModifiedBy>Jessica Asbacka</cp:lastModifiedBy>
  <cp:revision>40</cp:revision>
  <dcterms:created xsi:type="dcterms:W3CDTF">2017-12-12T09:36:55Z</dcterms:created>
  <dcterms:modified xsi:type="dcterms:W3CDTF">2022-05-03T05:37:54Z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Template Repository</vt:lpwstr>
  </property>
  <property fmtid="{D5CDD505-2E9C-101B-9397-08002B2CF9AE}" pid="3" name="Order By">
    <vt:lpwstr>4.00000000000000</vt:lpwstr>
  </property>
  <property fmtid="{D5CDD505-2E9C-101B-9397-08002B2CF9AE}" pid="4" name="Author/Contributor">
    <vt:lpwstr>9;#ES-AREA1\bvtr</vt:lpwstr>
  </property>
  <property fmtid="{D5CDD505-2E9C-101B-9397-08002B2CF9AE}" pid="5" name="ContentTypeId">
    <vt:lpwstr>0x0101004910E284998D47FCA0E3CE0D2640421100632E8210B7556D449E78FDDEAA591D4C</vt:lpwstr>
  </property>
</Properties>
</file>